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95" r:id="rId2"/>
    <p:sldId id="564" r:id="rId3"/>
    <p:sldId id="565" r:id="rId4"/>
    <p:sldId id="566" r:id="rId5"/>
    <p:sldId id="567" r:id="rId6"/>
    <p:sldId id="568" r:id="rId7"/>
    <p:sldId id="569" r:id="rId8"/>
    <p:sldId id="570" r:id="rId9"/>
    <p:sldId id="571" r:id="rId10"/>
    <p:sldId id="572" r:id="rId11"/>
    <p:sldId id="573" r:id="rId12"/>
    <p:sldId id="574" r:id="rId13"/>
    <p:sldId id="575" r:id="rId14"/>
    <p:sldId id="576" r:id="rId15"/>
    <p:sldId id="577" r:id="rId16"/>
    <p:sldId id="578" r:id="rId17"/>
    <p:sldId id="579" r:id="rId18"/>
    <p:sldId id="580" r:id="rId19"/>
    <p:sldId id="581" r:id="rId20"/>
    <p:sldId id="582" r:id="rId21"/>
    <p:sldId id="583" r:id="rId22"/>
    <p:sldId id="584" r:id="rId23"/>
    <p:sldId id="585" r:id="rId24"/>
    <p:sldId id="586" r:id="rId25"/>
    <p:sldId id="587" r:id="rId26"/>
    <p:sldId id="588" r:id="rId27"/>
    <p:sldId id="589" r:id="rId28"/>
    <p:sldId id="590" r:id="rId29"/>
    <p:sldId id="591" r:id="rId30"/>
    <p:sldId id="592" r:id="rId31"/>
    <p:sldId id="593" r:id="rId32"/>
    <p:sldId id="59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658"/>
    <p:restoredTop sz="96327"/>
  </p:normalViewPr>
  <p:slideViewPr>
    <p:cSldViewPr snapToGrid="0" snapToObjects="1">
      <p:cViewPr varScale="1">
        <p:scale>
          <a:sx n="109" d="100"/>
          <a:sy n="109" d="100"/>
        </p:scale>
        <p:origin x="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5E59B-5405-0E45-BFEF-BD1E913C539C}" type="datetimeFigureOut">
              <a:rPr lang="en-US" smtClean="0"/>
              <a:t>7/21/22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C1AEC-09AE-7448-87AF-D29B8BF41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96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4E80C-8EAA-2F08-1313-3DCBCC07C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2BA4AC-6243-8596-7297-E4C156646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DF866-B4B9-93CC-9B2C-EC6E5320B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C218D-A201-45F7-7A41-F4A1F29F2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C573C-36BC-76B0-14A1-1BC05D01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91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4050B-B311-552C-4987-E50BE690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A4EDB-774F-24AB-E619-87A4F6A3C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F8991-2315-36FD-BBF7-DA52A864A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D132E-31CA-2FD0-A976-6736C4408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AFCE0-1665-985F-ADE9-589112B2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1C03D9-855B-154B-CC7C-506A5C9FA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FBC201-2258-2FB5-6EBD-C3B65C301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F0E0E-5B2A-6748-785B-D17C56D5C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9544A-D49E-8EE9-A9DE-5EFD49B5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6669C-A349-C4ED-20EA-62136D84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08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DD82-E4EC-940C-FCD2-139B81A26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EB52D-26BF-D9AE-82CC-0DDFDFCA3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30796-1ABB-DF51-40A7-C1400FA50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CD63-D819-A364-2125-0CC0B2878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E0CB7-22C7-7539-6113-D36E3A45D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27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09B13-BA37-3468-A3D0-527A427B9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C8F76-67C7-0BF3-DF2A-D9F7E885E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BFFBD-AD3E-9546-4A63-2AA30CB4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88280-3EC2-E88C-9333-D1F9AF83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8EDB-83BC-E193-25DE-6A118E082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3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9852-822F-E99B-B5AB-5485DB686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8DABC-78FD-8BE3-3DF6-2CA02C602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A5A73-A092-8E8B-3257-798FE7D92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D9480-16F1-FA7F-2098-BE5C04BC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71DA0-C640-0B6E-CC09-17C50F7C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7A652-80B5-483B-C72D-8DCEC825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3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C7B14-9F59-1DE4-3895-CB32B8AB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DA271-239D-DB2D-24F5-B7E994AAB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08BC1-1B1D-6CAC-0329-91763267E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E49F9-E0B7-C68A-E716-DDE74DC2A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58405-83BE-5117-8A50-990A61D40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B6E79D-8341-66B7-49E6-D2BB70F76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5D8DC0-5994-9129-AAC7-5A60DA92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AF7AE-FD43-4FC2-6E52-FB5BDE95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6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57BFE-B2D7-9D3A-2C29-658EE64E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1FD029-AD85-060F-7CF0-2E23B42B9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30671-3535-65E8-68FC-AB5037B1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055C-3416-03BC-A92D-B88824B0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45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D0C3E3-B50A-8C82-DF2F-87B6C0147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ABC815-56BB-3E03-BC12-AF1358D2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964F6-7A6E-DDDB-139E-85A18ADA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7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43CF3-5625-29DC-DF0C-6220FB2B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3F8A3-3B09-52B5-CABD-06157BD77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E7F2D-F5EA-F4B7-8CF2-7353626F8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E0F63-F860-7CEC-5197-19604BBDA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BF5C4-32C7-D44C-09C5-0BA53B72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C253B-DB00-63CF-8FC2-46E877EB3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12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9330F-B333-8B54-15FB-2136105A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A245CD-8FD9-7D37-67D8-058AE7941E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21C50-B7CA-4BE8-8B93-6ECEC901E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83D30-8800-663E-FD4D-958B95E0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AB0EC-F35D-B140-A0E3-FCF265982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1C2DE-1E2F-AC2F-6CBE-9F644CF4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B124A-BE23-0EAD-707A-C0FC2A9A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6D91B-5280-C66A-1C38-5C0F032E0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94EA4-F397-7E84-8EC9-36BCAB0FA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B82D1-46DA-397B-10C2-ABD166E74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05C3F-FCE0-B7EA-8796-257BDF03F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5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9.png"/><Relationship Id="rId12" Type="http://schemas.openxmlformats.org/officeDocument/2006/relationships/image" Target="../media/image4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39.pn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51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FA79731-8837-31E4-9D98-38A139EC6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883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EBA177E-F07B-E2FB-D53D-A3FC3C13F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2326" y="5334000"/>
            <a:ext cx="2182974" cy="12294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CB360E-0AC7-F7FF-657B-DF2691C112EF}"/>
              </a:ext>
            </a:extLst>
          </p:cNvPr>
          <p:cNvSpPr txBox="1"/>
          <p:nvPr/>
        </p:nvSpPr>
        <p:spPr>
          <a:xfrm>
            <a:off x="1894113" y="1975323"/>
            <a:ext cx="8061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Todd Myers &amp; Team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301DD8-1DCB-B84E-8FF6-0FBF753F788D}"/>
              </a:ext>
            </a:extLst>
          </p:cNvPr>
          <p:cNvSpPr/>
          <p:nvPr/>
        </p:nvSpPr>
        <p:spPr>
          <a:xfrm>
            <a:off x="2444621" y="2883160"/>
            <a:ext cx="6997960" cy="5598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20EFDC1-1441-8342-796A-A15242C29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1616" y="3198167"/>
            <a:ext cx="429208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Cangshan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1FB126-7063-6444-937A-C07F7734D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5909" y="4738617"/>
            <a:ext cx="1676303" cy="19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3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william sonoma pineApple - Google Search | Williams sonoma, Graphic design,  Design">
            <a:extLst>
              <a:ext uri="{FF2B5EF4-FFF2-40B4-BE49-F238E27FC236}">
                <a16:creationId xmlns:a16="http://schemas.microsoft.com/office/drawing/2014/main" id="{D39A8854-834C-45C3-AED9-D54F6C75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662" y="2244110"/>
            <a:ext cx="4035542" cy="15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arget Partners with Ulta Beauty | Shop-Eat-Surf">
            <a:extLst>
              <a:ext uri="{FF2B5EF4-FFF2-40B4-BE49-F238E27FC236}">
                <a16:creationId xmlns:a16="http://schemas.microsoft.com/office/drawing/2014/main" id="{1B50611F-F4AF-4AFA-BF82-783199D7D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75" y="5682122"/>
            <a:ext cx="1773560" cy="11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stco logo and symbol, meaning, history, PNG">
            <a:extLst>
              <a:ext uri="{FF2B5EF4-FFF2-40B4-BE49-F238E27FC236}">
                <a16:creationId xmlns:a16="http://schemas.microsoft.com/office/drawing/2014/main" id="{47540378-D36F-4482-85CA-53B099760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328" y="4075504"/>
            <a:ext cx="2809876" cy="99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UPDATE] Amazon is restricting sales of used first-party Nintendo games and  products | GBAtemp.net - The Independent Video Game Community">
            <a:extLst>
              <a:ext uri="{FF2B5EF4-FFF2-40B4-BE49-F238E27FC236}">
                <a16:creationId xmlns:a16="http://schemas.microsoft.com/office/drawing/2014/main" id="{3EF19512-8CFB-414F-A389-ED8EDE36D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11" y="3845487"/>
            <a:ext cx="2595562" cy="17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About | Wayfair">
            <a:extLst>
              <a:ext uri="{FF2B5EF4-FFF2-40B4-BE49-F238E27FC236}">
                <a16:creationId xmlns:a16="http://schemas.microsoft.com/office/drawing/2014/main" id="{53C23DC5-9950-4461-987A-18A0E9029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39" y="4945524"/>
            <a:ext cx="3181350" cy="93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78D79A9-6490-4CC1-818C-4CF3D4F4A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182" y="231739"/>
            <a:ext cx="1876143" cy="1403827"/>
          </a:xfrm>
          <a:prstGeom prst="rect">
            <a:avLst/>
          </a:prstGeom>
        </p:spPr>
      </p:pic>
      <p:pic>
        <p:nvPicPr>
          <p:cNvPr id="4098" name="Picture 2" descr="Buyers — Welcome to Monsoon Impex">
            <a:extLst>
              <a:ext uri="{FF2B5EF4-FFF2-40B4-BE49-F238E27FC236}">
                <a16:creationId xmlns:a16="http://schemas.microsoft.com/office/drawing/2014/main" id="{29E00202-5F07-4207-9266-7BE9E23AA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51" y="2307565"/>
            <a:ext cx="2997204" cy="16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DE3D85-A4C3-4B39-85A1-72E25B4C032B}"/>
              </a:ext>
            </a:extLst>
          </p:cNvPr>
          <p:cNvSpPr txBox="1"/>
          <p:nvPr/>
        </p:nvSpPr>
        <p:spPr>
          <a:xfrm>
            <a:off x="2315710" y="1175878"/>
            <a:ext cx="771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Retail Partners: 2022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3E5E43-D035-4603-817A-70E33C50A12F}"/>
              </a:ext>
            </a:extLst>
          </p:cNvPr>
          <p:cNvCxnSpPr/>
          <p:nvPr/>
        </p:nvCxnSpPr>
        <p:spPr>
          <a:xfrm flipV="1">
            <a:off x="1100529" y="2053390"/>
            <a:ext cx="9784080" cy="4646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Picture 2" descr="Bloomingdale's Online Department Store | Designer Clothes &amp; More">
            <a:extLst>
              <a:ext uri="{FF2B5EF4-FFF2-40B4-BE49-F238E27FC236}">
                <a16:creationId xmlns:a16="http://schemas.microsoft.com/office/drawing/2014/main" id="{CD9CDB88-8D1E-4145-89AB-CFF7B1C75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128" y="4967751"/>
            <a:ext cx="3736428" cy="93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2F31C-8DA3-9569-73F2-3E64E258A1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2855" y="3675243"/>
            <a:ext cx="3475028" cy="1034033"/>
          </a:xfrm>
          <a:prstGeom prst="rect">
            <a:avLst/>
          </a:prstGeom>
        </p:spPr>
      </p:pic>
      <p:pic>
        <p:nvPicPr>
          <p:cNvPr id="1026" name="Picture 2" descr="Meet Our New Logo Color: Tuscan Kale (+ More on Our New Look)">
            <a:extLst>
              <a:ext uri="{FF2B5EF4-FFF2-40B4-BE49-F238E27FC236}">
                <a16:creationId xmlns:a16="http://schemas.microsoft.com/office/drawing/2014/main" id="{F88ACCEA-E2B7-1213-F356-62628E668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51" y="5715230"/>
            <a:ext cx="2238094" cy="52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D652F5-C665-C8A1-A4F6-02A2D66513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6021" y="2189629"/>
            <a:ext cx="2550475" cy="131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9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3890F5-136F-105A-AB80-F7241B4EF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067" y="1051420"/>
            <a:ext cx="9368528" cy="580658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87DAF16-AB0F-6EA1-BB9E-8EEDBCEE0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2" y="231739"/>
            <a:ext cx="1876143" cy="1403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A73449-5EAD-5582-FBEE-09896488A083}"/>
              </a:ext>
            </a:extLst>
          </p:cNvPr>
          <p:cNvSpPr txBox="1"/>
          <p:nvPr/>
        </p:nvSpPr>
        <p:spPr>
          <a:xfrm>
            <a:off x="5007836" y="589755"/>
            <a:ext cx="4059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Thomas Keller </a:t>
            </a:r>
            <a:r>
              <a:rPr lang="en-US" dirty="0"/>
              <a:t>– Brand Ambassador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F17CFF-D5E2-3E1F-6D51-75BAB230BD97}"/>
              </a:ext>
            </a:extLst>
          </p:cNvPr>
          <p:cNvSpPr txBox="1"/>
          <p:nvPr/>
        </p:nvSpPr>
        <p:spPr>
          <a:xfrm>
            <a:off x="209325" y="3936625"/>
            <a:ext cx="241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French Laundry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 Se</a:t>
            </a:r>
          </a:p>
        </p:txBody>
      </p:sp>
      <p:pic>
        <p:nvPicPr>
          <p:cNvPr id="1028" name="Picture 4" descr="Michelin Stars - Japanese Restaurants in San Francisco - Japantown San  Francisco">
            <a:extLst>
              <a:ext uri="{FF2B5EF4-FFF2-40B4-BE49-F238E27FC236}">
                <a16:creationId xmlns:a16="http://schemas.microsoft.com/office/drawing/2014/main" id="{1E3BC1FC-C345-2751-527E-2DF2E3319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3" y="1635566"/>
            <a:ext cx="2238803" cy="13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B6E848-96FE-3148-6F7D-B10C8F381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13" y="3506470"/>
            <a:ext cx="372708" cy="390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852AAB-CB71-81CC-1887-E7C9ECE59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98" y="3500245"/>
            <a:ext cx="372708" cy="3902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5BED7B-9CDE-D8B0-C4FD-9147E313B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733" y="3518494"/>
            <a:ext cx="372708" cy="3902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119A96-F2D7-F69B-748D-A3D79B14E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33" y="4850320"/>
            <a:ext cx="372708" cy="3902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DBEFF4-0E3A-4572-662C-325035C77CCD}"/>
              </a:ext>
            </a:extLst>
          </p:cNvPr>
          <p:cNvSpPr txBox="1"/>
          <p:nvPr/>
        </p:nvSpPr>
        <p:spPr>
          <a:xfrm>
            <a:off x="225847" y="5240567"/>
            <a:ext cx="211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Bouchon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C421C8-C454-836E-2326-FA845E238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33" y="5703054"/>
            <a:ext cx="372708" cy="3902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2CE758-016D-C094-7F53-B6603AE8F656}"/>
              </a:ext>
            </a:extLst>
          </p:cNvPr>
          <p:cNvSpPr txBox="1"/>
          <p:nvPr/>
        </p:nvSpPr>
        <p:spPr>
          <a:xfrm>
            <a:off x="222330" y="6093301"/>
            <a:ext cx="211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 Club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EFB75B-65D6-BED6-3A35-08E6A1DCDD24}"/>
              </a:ext>
            </a:extLst>
          </p:cNvPr>
          <p:cNvSpPr txBox="1"/>
          <p:nvPr/>
        </p:nvSpPr>
        <p:spPr>
          <a:xfrm>
            <a:off x="550025" y="1837158"/>
            <a:ext cx="410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49394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BAFA31-1FB7-498E-80AF-AEDF9CD3E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69" y="0"/>
            <a:ext cx="10303133" cy="5928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A7E08-F399-40A9-A176-78CB16FF7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861" y="5852994"/>
            <a:ext cx="7940728" cy="9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66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AC43BB-5E2D-43E9-908C-EB3F4D0D9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6242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6CFBC7-2FC9-B30E-45F1-7ABE10EDA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423" y="-62706"/>
            <a:ext cx="3737090" cy="656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87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894001-9EE8-4AED-0BE2-AA4C9BD1D963}"/>
              </a:ext>
            </a:extLst>
          </p:cNvPr>
          <p:cNvSpPr txBox="1"/>
          <p:nvPr/>
        </p:nvSpPr>
        <p:spPr>
          <a:xfrm>
            <a:off x="3046882" y="355917"/>
            <a:ext cx="4071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Keller</a:t>
            </a:r>
          </a:p>
          <a:p>
            <a:pPr algn="ctr"/>
            <a:r>
              <a:rPr lang="en-US" sz="3600" i="1" dirty="0"/>
              <a:t>Signature Collection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DDC73E-2CC1-95C6-2390-4AB6BF98A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312" y="0"/>
            <a:ext cx="3802688" cy="37857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1164C6-49A0-CBD2-628D-36E12A968459}"/>
              </a:ext>
            </a:extLst>
          </p:cNvPr>
          <p:cNvSpPr txBox="1"/>
          <p:nvPr/>
        </p:nvSpPr>
        <p:spPr>
          <a:xfrm>
            <a:off x="8501021" y="5136935"/>
            <a:ext cx="3339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Swedish </a:t>
            </a:r>
            <a:r>
              <a:rPr lang="en-US" sz="2400" dirty="0" err="1"/>
              <a:t>Damasteel</a:t>
            </a:r>
            <a:r>
              <a:rPr lang="en-US" sz="2400" dirty="0"/>
              <a:t> RWL34 (powder)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999BC-916D-8678-E858-AC72CBB49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796" y="1507432"/>
            <a:ext cx="4236196" cy="5350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CCD0D-05FD-EFF5-3586-FBE6E80E0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429000"/>
            <a:ext cx="3690978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CB99A8-AC8B-6F82-1BE5-951937EBF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68" y="238854"/>
            <a:ext cx="1313960" cy="13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84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2815B-9157-481B-B4C5-B7D52169A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587" y="0"/>
            <a:ext cx="7974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4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63F7-E43E-43C6-9285-AF3BC524B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500"/>
            <a:ext cx="12192000" cy="587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77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128E7-37A5-4FE8-B449-62B20492A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497"/>
            <a:ext cx="12191999" cy="59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76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035DCD-5386-493E-A172-9AC21C12C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632" y="3131183"/>
            <a:ext cx="5451487" cy="8449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78E053-2F01-4F4F-A69E-D984CF9DD2E2}"/>
              </a:ext>
            </a:extLst>
          </p:cNvPr>
          <p:cNvSpPr txBox="1"/>
          <p:nvPr/>
        </p:nvSpPr>
        <p:spPr>
          <a:xfrm>
            <a:off x="8352468" y="2147790"/>
            <a:ext cx="1008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utura"/>
              </a:rPr>
              <a:t>KITA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F703AB-2DC8-48EE-BD0A-4132D0DF6019}"/>
              </a:ext>
            </a:extLst>
          </p:cNvPr>
          <p:cNvSpPr txBox="1"/>
          <p:nvPr/>
        </p:nvSpPr>
        <p:spPr>
          <a:xfrm>
            <a:off x="2628321" y="2234497"/>
            <a:ext cx="1709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utura"/>
              </a:rPr>
              <a:t>Olive</a:t>
            </a:r>
            <a:r>
              <a:rPr lang="en-US" sz="2800" b="1" dirty="0">
                <a:latin typeface="Futura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4F3108-CBDA-40C1-8EE5-7BE9BDF6D006}"/>
              </a:ext>
            </a:extLst>
          </p:cNvPr>
          <p:cNvSpPr txBox="1"/>
          <p:nvPr/>
        </p:nvSpPr>
        <p:spPr>
          <a:xfrm>
            <a:off x="2944490" y="4109295"/>
            <a:ext cx="1008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utura"/>
              </a:rPr>
              <a:t>YARI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59AC41-5C93-4DB3-9851-56D9FA423FC2}"/>
              </a:ext>
            </a:extLst>
          </p:cNvPr>
          <p:cNvSpPr txBox="1"/>
          <p:nvPr/>
        </p:nvSpPr>
        <p:spPr>
          <a:xfrm>
            <a:off x="8173821" y="4030068"/>
            <a:ext cx="149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utura"/>
              </a:rPr>
              <a:t>HAKU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A69046-B059-416A-94D3-BC4A43973380}"/>
              </a:ext>
            </a:extLst>
          </p:cNvPr>
          <p:cNvSpPr txBox="1"/>
          <p:nvPr/>
        </p:nvSpPr>
        <p:spPr>
          <a:xfrm>
            <a:off x="8468706" y="4486062"/>
            <a:ext cx="1008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$129.95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461D40-6DC4-4C1B-BC01-1C4787C5CF29}"/>
              </a:ext>
            </a:extLst>
          </p:cNvPr>
          <p:cNvSpPr txBox="1"/>
          <p:nvPr/>
        </p:nvSpPr>
        <p:spPr>
          <a:xfrm>
            <a:off x="3041351" y="2666987"/>
            <a:ext cx="1008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$129.95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D5E5DA-89D4-4FA0-9490-C61EB17DA2DF}"/>
              </a:ext>
            </a:extLst>
          </p:cNvPr>
          <p:cNvSpPr txBox="1"/>
          <p:nvPr/>
        </p:nvSpPr>
        <p:spPr>
          <a:xfrm>
            <a:off x="3009777" y="4553288"/>
            <a:ext cx="1008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$129.95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EFBD84-7F4D-4A6E-9A7A-B3E5B60A0B58}"/>
              </a:ext>
            </a:extLst>
          </p:cNvPr>
          <p:cNvSpPr txBox="1"/>
          <p:nvPr/>
        </p:nvSpPr>
        <p:spPr>
          <a:xfrm>
            <a:off x="8375632" y="2604398"/>
            <a:ext cx="1008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$129.95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2A0C56-4695-4C55-95C8-BA05241540FB}"/>
              </a:ext>
            </a:extLst>
          </p:cNvPr>
          <p:cNvSpPr txBox="1"/>
          <p:nvPr/>
        </p:nvSpPr>
        <p:spPr>
          <a:xfrm>
            <a:off x="9477110" y="4147508"/>
            <a:ext cx="1076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X-7 Steel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A9529D-9D75-47DE-8BFB-64DBFB2B950A}"/>
              </a:ext>
            </a:extLst>
          </p:cNvPr>
          <p:cNvSpPr txBox="1"/>
          <p:nvPr/>
        </p:nvSpPr>
        <p:spPr>
          <a:xfrm>
            <a:off x="4026466" y="4265924"/>
            <a:ext cx="1076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X-7 Steel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1B8890-E6CE-412F-BF41-8A8AD1B7746E}"/>
              </a:ext>
            </a:extLst>
          </p:cNvPr>
          <p:cNvSpPr txBox="1"/>
          <p:nvPr/>
        </p:nvSpPr>
        <p:spPr>
          <a:xfrm>
            <a:off x="4028943" y="2402240"/>
            <a:ext cx="1712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Swedish Sandvik Steel 14C28N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094638-89A4-42AC-AD2A-C8A0D6D7EF21}"/>
              </a:ext>
            </a:extLst>
          </p:cNvPr>
          <p:cNvSpPr txBox="1"/>
          <p:nvPr/>
        </p:nvSpPr>
        <p:spPr>
          <a:xfrm>
            <a:off x="9360872" y="2313258"/>
            <a:ext cx="1774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X-7 Steel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1639DBE-CDDF-43F4-93EC-5804080C3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68" y="238855"/>
            <a:ext cx="962142" cy="982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C739A-B1E9-F5E2-7155-EBB5B8715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251" y="1386181"/>
            <a:ext cx="5610157" cy="828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F52A8-2BA6-B707-D788-D4CBD4EE5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496" y="1320966"/>
            <a:ext cx="5456504" cy="958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96F149-8891-207A-6940-81753661D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769" y="3212245"/>
            <a:ext cx="5545231" cy="834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1599EF-2F2B-CD19-408B-4ED324FF75EF}"/>
              </a:ext>
            </a:extLst>
          </p:cNvPr>
          <p:cNvSpPr txBox="1"/>
          <p:nvPr/>
        </p:nvSpPr>
        <p:spPr>
          <a:xfrm>
            <a:off x="4597636" y="152013"/>
            <a:ext cx="3281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New Knife Lines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B77EE8-02F1-34FF-9658-09F6A877D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2065" y="4877805"/>
            <a:ext cx="5610158" cy="90071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80B9CD8-5EF5-78A2-A1AA-1CCC204D4AA2}"/>
              </a:ext>
            </a:extLst>
          </p:cNvPr>
          <p:cNvSpPr txBox="1"/>
          <p:nvPr/>
        </p:nvSpPr>
        <p:spPr>
          <a:xfrm>
            <a:off x="5741489" y="5836202"/>
            <a:ext cx="1617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utura"/>
              </a:rPr>
              <a:t>HELENA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7952F9-2C43-51D0-4A1B-AFD139B3D433}"/>
              </a:ext>
            </a:extLst>
          </p:cNvPr>
          <p:cNvSpPr txBox="1"/>
          <p:nvPr/>
        </p:nvSpPr>
        <p:spPr>
          <a:xfrm>
            <a:off x="6045965" y="6336655"/>
            <a:ext cx="1008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$59.95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BCA2FB-83CA-F1A8-58D7-4CE16CABCE8E}"/>
              </a:ext>
            </a:extLst>
          </p:cNvPr>
          <p:cNvSpPr txBox="1"/>
          <p:nvPr/>
        </p:nvSpPr>
        <p:spPr>
          <a:xfrm>
            <a:off x="7358668" y="6005413"/>
            <a:ext cx="177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German Steel X50CrMoV15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BD7B8C1-BFE6-6DB6-29F7-547CE731C6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196" y="4880235"/>
            <a:ext cx="5886395" cy="10865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D4063A-104C-3EF0-E414-BF0A3FCED94D}"/>
              </a:ext>
            </a:extLst>
          </p:cNvPr>
          <p:cNvSpPr txBox="1"/>
          <p:nvPr/>
        </p:nvSpPr>
        <p:spPr>
          <a:xfrm>
            <a:off x="4049755" y="6005413"/>
            <a:ext cx="11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Q4, 2022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2E32E8-DBDA-46F7-85FD-A03488674FF2}"/>
              </a:ext>
            </a:extLst>
          </p:cNvPr>
          <p:cNvSpPr txBox="1"/>
          <p:nvPr/>
        </p:nvSpPr>
        <p:spPr>
          <a:xfrm>
            <a:off x="1971187" y="4370905"/>
            <a:ext cx="11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Q1, 2023</a:t>
            </a:r>
          </a:p>
        </p:txBody>
      </p:sp>
    </p:spTree>
    <p:extLst>
      <p:ext uri="{BB962C8B-B14F-4D97-AF65-F5344CB8AC3E}">
        <p14:creationId xmlns:p14="http://schemas.microsoft.com/office/powerpoint/2010/main" val="3847539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5DDF-98B2-D032-2426-DAF71C12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743" y="154437"/>
            <a:ext cx="4317407" cy="9048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Swedish </a:t>
            </a:r>
            <a:r>
              <a:rPr lang="en-US" b="1" dirty="0" err="1"/>
              <a:t>Damasteel</a:t>
            </a:r>
            <a:br>
              <a:rPr lang="en-US" b="1" dirty="0"/>
            </a:br>
            <a:r>
              <a:rPr lang="en-US" b="1" dirty="0"/>
              <a:t>RWL34 (powder)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225E1-9D45-F492-CCB1-48D96279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38" y="249891"/>
            <a:ext cx="1098175" cy="1121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61EC0-0F56-1B10-4BEF-BE4D6C4F7661}"/>
              </a:ext>
            </a:extLst>
          </p:cNvPr>
          <p:cNvSpPr txBox="1"/>
          <p:nvPr/>
        </p:nvSpPr>
        <p:spPr>
          <a:xfrm>
            <a:off x="576593" y="2242820"/>
            <a:ext cx="140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TK </a:t>
            </a:r>
            <a:r>
              <a:rPr lang="en-US" dirty="0"/>
              <a:t>(Black)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AF9132-ED0C-BF74-0054-4DC316487C4D}"/>
              </a:ext>
            </a:extLst>
          </p:cNvPr>
          <p:cNvSpPr txBox="1"/>
          <p:nvPr/>
        </p:nvSpPr>
        <p:spPr>
          <a:xfrm>
            <a:off x="551380" y="3429000"/>
            <a:ext cx="140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TK </a:t>
            </a:r>
            <a:r>
              <a:rPr lang="en-US" dirty="0"/>
              <a:t>(Blue)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D09C66-D5F7-9EF5-01FC-D4A6C5097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983" y="1819100"/>
            <a:ext cx="7586926" cy="13503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D50F1A-4D4E-DE6F-FC46-EC5F46247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93" y="3210382"/>
            <a:ext cx="7586915" cy="13503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BEFF92-EDDE-3907-603B-375DD5B83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039" y="3204904"/>
            <a:ext cx="3138749" cy="9619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B6C910E-8A5B-8546-2D8C-33CE08AA661C}"/>
              </a:ext>
            </a:extLst>
          </p:cNvPr>
          <p:cNvSpPr txBox="1"/>
          <p:nvPr/>
        </p:nvSpPr>
        <p:spPr>
          <a:xfrm>
            <a:off x="551380" y="4787900"/>
            <a:ext cx="1582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TK </a:t>
            </a:r>
            <a:r>
              <a:rPr lang="en-US" dirty="0"/>
              <a:t>(White)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E3BF9-4C9B-AA68-621E-D231C0C71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983" y="4621677"/>
            <a:ext cx="7778352" cy="13503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AE92D70-DA65-8A3B-F95F-BB175D811617}"/>
              </a:ext>
            </a:extLst>
          </p:cNvPr>
          <p:cNvSpPr txBox="1"/>
          <p:nvPr/>
        </p:nvSpPr>
        <p:spPr>
          <a:xfrm>
            <a:off x="10664136" y="1858099"/>
            <a:ext cx="137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$199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6FF509-CDC9-ECF1-173C-EC3A9DDBF988}"/>
              </a:ext>
            </a:extLst>
          </p:cNvPr>
          <p:cNvSpPr txBox="1"/>
          <p:nvPr/>
        </p:nvSpPr>
        <p:spPr>
          <a:xfrm>
            <a:off x="10664136" y="4787900"/>
            <a:ext cx="137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$199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3C6DE-748F-5C9E-EFD8-0A431D26C812}"/>
              </a:ext>
            </a:extLst>
          </p:cNvPr>
          <p:cNvSpPr txBox="1"/>
          <p:nvPr/>
        </p:nvSpPr>
        <p:spPr>
          <a:xfrm>
            <a:off x="10820400" y="3302000"/>
            <a:ext cx="976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Set Only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31D6-342E-CC78-D751-31463CA30C32}"/>
              </a:ext>
            </a:extLst>
          </p:cNvPr>
          <p:cNvSpPr txBox="1"/>
          <p:nvPr/>
        </p:nvSpPr>
        <p:spPr>
          <a:xfrm>
            <a:off x="8971660" y="178312"/>
            <a:ext cx="1871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61 Rockwell</a:t>
            </a:r>
          </a:p>
        </p:txBody>
      </p:sp>
    </p:spTree>
    <p:extLst>
      <p:ext uri="{BB962C8B-B14F-4D97-AF65-F5344CB8AC3E}">
        <p14:creationId xmlns:p14="http://schemas.microsoft.com/office/powerpoint/2010/main" val="1264153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7AC3DFC0-5170-48E4-81A8-D12049CF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176" y="2957665"/>
            <a:ext cx="3346376" cy="3346376"/>
          </a:xfrm>
          <a:prstGeom prst="rect">
            <a:avLst/>
          </a:prstGeom>
        </p:spPr>
      </p:pic>
      <p:pic>
        <p:nvPicPr>
          <p:cNvPr id="6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508674F6-3448-4A35-B817-3847774EB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-391435"/>
            <a:ext cx="12191998" cy="9304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F09CB9-3F2C-C61A-186F-96C778E6F1AA}"/>
              </a:ext>
            </a:extLst>
          </p:cNvPr>
          <p:cNvSpPr txBox="1"/>
          <p:nvPr/>
        </p:nvSpPr>
        <p:spPr>
          <a:xfrm>
            <a:off x="0" y="-177800"/>
            <a:ext cx="6952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Andrew Curtis-Wellings </a:t>
            </a:r>
            <a:r>
              <a:rPr lang="en-US" sz="3600" dirty="0"/>
              <a:t>– Austin, TX</a:t>
            </a:r>
          </a:p>
          <a:p>
            <a:r>
              <a:rPr lang="en-US" sz="3600" b="1" dirty="0"/>
              <a:t>Ed Bartush </a:t>
            </a:r>
            <a:r>
              <a:rPr lang="en-US" sz="3600" dirty="0"/>
              <a:t>– Detroit, MI</a:t>
            </a:r>
          </a:p>
          <a:p>
            <a:r>
              <a:rPr lang="en-US" sz="3600" b="1" dirty="0"/>
              <a:t>Todd Myers </a:t>
            </a:r>
            <a:r>
              <a:rPr lang="en-US" sz="3600" dirty="0"/>
              <a:t>– Minnesota</a:t>
            </a:r>
          </a:p>
        </p:txBody>
      </p:sp>
    </p:spTree>
    <p:extLst>
      <p:ext uri="{BB962C8B-B14F-4D97-AF65-F5344CB8AC3E}">
        <p14:creationId xmlns:p14="http://schemas.microsoft.com/office/powerpoint/2010/main" val="230858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5DDF-98B2-D032-2426-DAF71C12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743" y="154437"/>
            <a:ext cx="4317407" cy="9048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Swedish Sandvik 14C28N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225E1-9D45-F492-CCB1-48D96279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38" y="249891"/>
            <a:ext cx="1098175" cy="1121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B727E1-A787-29FA-FEBB-55F6FE00D7C0}"/>
              </a:ext>
            </a:extLst>
          </p:cNvPr>
          <p:cNvSpPr txBox="1"/>
          <p:nvPr/>
        </p:nvSpPr>
        <p:spPr>
          <a:xfrm>
            <a:off x="1287088" y="1902359"/>
            <a:ext cx="109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2A9481-A8BE-D365-A15B-A970EA98A7E8}"/>
              </a:ext>
            </a:extLst>
          </p:cNvPr>
          <p:cNvSpPr txBox="1"/>
          <p:nvPr/>
        </p:nvSpPr>
        <p:spPr>
          <a:xfrm>
            <a:off x="1287087" y="3407260"/>
            <a:ext cx="109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C4FD33-3950-BD75-0DD7-34A9F93477EA}"/>
              </a:ext>
            </a:extLst>
          </p:cNvPr>
          <p:cNvSpPr txBox="1"/>
          <p:nvPr/>
        </p:nvSpPr>
        <p:spPr>
          <a:xfrm>
            <a:off x="1037244" y="5018443"/>
            <a:ext cx="109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OLIV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2BE7F0-BE11-AE83-F856-CA77C0106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64" y="1680633"/>
            <a:ext cx="7811272" cy="11864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3F51A5-AAB9-CE1D-67BD-B86BBB1CD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783" y="3238724"/>
            <a:ext cx="8158434" cy="11864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0F4894-C2FE-EAF3-35C6-C442A7CF4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7408" y="4721727"/>
            <a:ext cx="7967809" cy="132335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F509663-E36A-325D-29FF-247B22516CEA}"/>
              </a:ext>
            </a:extLst>
          </p:cNvPr>
          <p:cNvSpPr txBox="1"/>
          <p:nvPr/>
        </p:nvSpPr>
        <p:spPr>
          <a:xfrm>
            <a:off x="10638736" y="4895333"/>
            <a:ext cx="137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$129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864264-4D01-91A4-BB77-43E2F22FFCF5}"/>
              </a:ext>
            </a:extLst>
          </p:cNvPr>
          <p:cNvSpPr txBox="1"/>
          <p:nvPr/>
        </p:nvSpPr>
        <p:spPr>
          <a:xfrm>
            <a:off x="10638736" y="1619076"/>
            <a:ext cx="137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$99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5F63201-4C0C-5EAF-67F7-3377DBB2F1A7}"/>
              </a:ext>
            </a:extLst>
          </p:cNvPr>
          <p:cNvSpPr txBox="1"/>
          <p:nvPr/>
        </p:nvSpPr>
        <p:spPr>
          <a:xfrm>
            <a:off x="10638736" y="3238724"/>
            <a:ext cx="137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$99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F08F015-D720-AACD-2D92-FF7F13A2B49A}"/>
              </a:ext>
            </a:extLst>
          </p:cNvPr>
          <p:cNvSpPr txBox="1"/>
          <p:nvPr/>
        </p:nvSpPr>
        <p:spPr>
          <a:xfrm>
            <a:off x="787798" y="5591966"/>
            <a:ext cx="159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Fall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9DFDE3-8A36-44E9-71EA-D09798DF134D}"/>
              </a:ext>
            </a:extLst>
          </p:cNvPr>
          <p:cNvSpPr txBox="1"/>
          <p:nvPr/>
        </p:nvSpPr>
        <p:spPr>
          <a:xfrm>
            <a:off x="8971660" y="178312"/>
            <a:ext cx="1871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1"/>
                </a:solidFill>
              </a:rPr>
              <a:t>59 </a:t>
            </a:r>
            <a:r>
              <a:rPr lang="en-US" sz="3200" b="1" dirty="0">
                <a:solidFill>
                  <a:schemeClr val="accent1"/>
                </a:solidFill>
              </a:rPr>
              <a:t>Rockwell</a:t>
            </a:r>
          </a:p>
        </p:txBody>
      </p:sp>
    </p:spTree>
    <p:extLst>
      <p:ext uri="{BB962C8B-B14F-4D97-AF65-F5344CB8AC3E}">
        <p14:creationId xmlns:p14="http://schemas.microsoft.com/office/powerpoint/2010/main" val="1317540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5DDF-98B2-D032-2426-DAF71C12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743" y="154437"/>
            <a:ext cx="4317407" cy="9048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X-7 Proprietary</a:t>
            </a:r>
            <a:br>
              <a:rPr lang="en-US" b="1" dirty="0"/>
            </a:br>
            <a:r>
              <a:rPr lang="en-US" b="1" dirty="0"/>
              <a:t>(Improved VG-10)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225E1-9D45-F492-CCB1-48D96279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38" y="249891"/>
            <a:ext cx="1098175" cy="11217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84A318-C7D5-ACD5-F058-CEF54E2B8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628" y="4965107"/>
            <a:ext cx="7985483" cy="12304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7E2B63-0577-B7D2-2AA4-0D73BD5FE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885" y="3429000"/>
            <a:ext cx="8236229" cy="12164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C061B1C-4A08-2EC5-989D-CE45B49D2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804" y="2045689"/>
            <a:ext cx="8034545" cy="12095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624E458-6344-6FA1-F42A-9D1AB83671E9}"/>
              </a:ext>
            </a:extLst>
          </p:cNvPr>
          <p:cNvSpPr txBox="1"/>
          <p:nvPr/>
        </p:nvSpPr>
        <p:spPr>
          <a:xfrm>
            <a:off x="726609" y="2127256"/>
            <a:ext cx="1008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Futura"/>
              </a:rPr>
              <a:t>YARI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57C58A-2608-85C4-07B0-B6B7A499528E}"/>
              </a:ext>
            </a:extLst>
          </p:cNvPr>
          <p:cNvSpPr txBox="1"/>
          <p:nvPr/>
        </p:nvSpPr>
        <p:spPr>
          <a:xfrm>
            <a:off x="681723" y="3684305"/>
            <a:ext cx="1008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Futura"/>
              </a:rPr>
              <a:t>KITA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536580-4F64-5DFB-F9B5-5C3C9ED3BB15}"/>
              </a:ext>
            </a:extLst>
          </p:cNvPr>
          <p:cNvSpPr txBox="1"/>
          <p:nvPr/>
        </p:nvSpPr>
        <p:spPr>
          <a:xfrm>
            <a:off x="559924" y="5318711"/>
            <a:ext cx="149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Futura"/>
              </a:rPr>
              <a:t>HAKU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E6EDBA-9A0D-F0A0-8BAA-9CEAEB1311B7}"/>
              </a:ext>
            </a:extLst>
          </p:cNvPr>
          <p:cNvSpPr txBox="1"/>
          <p:nvPr/>
        </p:nvSpPr>
        <p:spPr>
          <a:xfrm>
            <a:off x="10638736" y="4895333"/>
            <a:ext cx="137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$129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D2BD326-3065-C3CE-48FA-2F480D823458}"/>
              </a:ext>
            </a:extLst>
          </p:cNvPr>
          <p:cNvSpPr txBox="1"/>
          <p:nvPr/>
        </p:nvSpPr>
        <p:spPr>
          <a:xfrm>
            <a:off x="10596806" y="3514143"/>
            <a:ext cx="137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$129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A6B23D-9A75-44FE-CEF9-A46D714EC445}"/>
              </a:ext>
            </a:extLst>
          </p:cNvPr>
          <p:cNvSpPr txBox="1"/>
          <p:nvPr/>
        </p:nvSpPr>
        <p:spPr>
          <a:xfrm>
            <a:off x="10638736" y="2045689"/>
            <a:ext cx="137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$129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F952B0-EC83-E5EF-3D25-80CE5A6EDE7B}"/>
              </a:ext>
            </a:extLst>
          </p:cNvPr>
          <p:cNvSpPr txBox="1"/>
          <p:nvPr/>
        </p:nvSpPr>
        <p:spPr>
          <a:xfrm>
            <a:off x="559924" y="2573119"/>
            <a:ext cx="159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Fall 2022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962C44-3D97-9F3F-BBA0-2F955A0DC8C1}"/>
              </a:ext>
            </a:extLst>
          </p:cNvPr>
          <p:cNvSpPr txBox="1"/>
          <p:nvPr/>
        </p:nvSpPr>
        <p:spPr>
          <a:xfrm>
            <a:off x="509643" y="5811444"/>
            <a:ext cx="159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Fall 2022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ACB2CB3-4420-60ED-3F5D-C9B3E5CBB348}"/>
              </a:ext>
            </a:extLst>
          </p:cNvPr>
          <p:cNvSpPr txBox="1"/>
          <p:nvPr/>
        </p:nvSpPr>
        <p:spPr>
          <a:xfrm>
            <a:off x="509643" y="4117193"/>
            <a:ext cx="159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Fall 2022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7CC89F-4193-C0F0-BE6B-2E46E0A11FEC}"/>
              </a:ext>
            </a:extLst>
          </p:cNvPr>
          <p:cNvSpPr txBox="1"/>
          <p:nvPr/>
        </p:nvSpPr>
        <p:spPr>
          <a:xfrm>
            <a:off x="8980205" y="249669"/>
            <a:ext cx="1871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61 Rockwell</a:t>
            </a:r>
          </a:p>
        </p:txBody>
      </p:sp>
    </p:spTree>
    <p:extLst>
      <p:ext uri="{BB962C8B-B14F-4D97-AF65-F5344CB8AC3E}">
        <p14:creationId xmlns:p14="http://schemas.microsoft.com/office/powerpoint/2010/main" val="3262564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se&#10;&#10;Description automatically generated">
            <a:extLst>
              <a:ext uri="{FF2B5EF4-FFF2-40B4-BE49-F238E27FC236}">
                <a16:creationId xmlns:a16="http://schemas.microsoft.com/office/drawing/2014/main" id="{F4023AC4-3B95-30F8-515B-3256BFA021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1" y="0"/>
            <a:ext cx="589154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0C8E33-FAB3-2645-6ACE-08496B973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07" y="17092"/>
            <a:ext cx="427799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6E11F0-CF34-1D5A-F7B0-67F7CDC3BA0A}"/>
              </a:ext>
            </a:extLst>
          </p:cNvPr>
          <p:cNvSpPr txBox="1"/>
          <p:nvPr/>
        </p:nvSpPr>
        <p:spPr>
          <a:xfrm>
            <a:off x="811849" y="0"/>
            <a:ext cx="1051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KITA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C9CE91-FA34-016D-58BE-992668ED6119}"/>
              </a:ext>
            </a:extLst>
          </p:cNvPr>
          <p:cNvSpPr txBox="1"/>
          <p:nvPr/>
        </p:nvSpPr>
        <p:spPr>
          <a:xfrm>
            <a:off x="4033011" y="6150114"/>
            <a:ext cx="1854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12 Pc Block Set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$699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FFCC9C-A8B2-CDBF-6A0E-016898C888A6}"/>
              </a:ext>
            </a:extLst>
          </p:cNvPr>
          <p:cNvSpPr txBox="1"/>
          <p:nvPr/>
        </p:nvSpPr>
        <p:spPr>
          <a:xfrm>
            <a:off x="10337562" y="6255522"/>
            <a:ext cx="1854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6 Pc Block Set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$349</a:t>
            </a:r>
          </a:p>
        </p:txBody>
      </p:sp>
    </p:spTree>
    <p:extLst>
      <p:ext uri="{BB962C8B-B14F-4D97-AF65-F5344CB8AC3E}">
        <p14:creationId xmlns:p14="http://schemas.microsoft.com/office/powerpoint/2010/main" val="3393434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5DDF-98B2-D032-2426-DAF71C12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743" y="154437"/>
            <a:ext cx="4317407" cy="9048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German Steel X50CrMoV15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225E1-9D45-F492-CCB1-48D96279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38" y="249891"/>
            <a:ext cx="1098175" cy="112170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624E458-6344-6FA1-F42A-9D1AB83671E9}"/>
              </a:ext>
            </a:extLst>
          </p:cNvPr>
          <p:cNvSpPr txBox="1"/>
          <p:nvPr/>
        </p:nvSpPr>
        <p:spPr>
          <a:xfrm>
            <a:off x="726608" y="2127256"/>
            <a:ext cx="1876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Futura"/>
              </a:rPr>
              <a:t>Helena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A6B23D-9A75-44FE-CEF9-A46D714EC445}"/>
              </a:ext>
            </a:extLst>
          </p:cNvPr>
          <p:cNvSpPr txBox="1"/>
          <p:nvPr/>
        </p:nvSpPr>
        <p:spPr>
          <a:xfrm>
            <a:off x="10448537" y="1965304"/>
            <a:ext cx="137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$59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F952B0-EC83-E5EF-3D25-80CE5A6EDE7B}"/>
              </a:ext>
            </a:extLst>
          </p:cNvPr>
          <p:cNvSpPr txBox="1"/>
          <p:nvPr/>
        </p:nvSpPr>
        <p:spPr>
          <a:xfrm>
            <a:off x="559924" y="2573119"/>
            <a:ext cx="237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Winter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265AC-0782-DC5D-B7F5-852B1E1D1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043" y="1965304"/>
            <a:ext cx="6749914" cy="1245952"/>
          </a:xfrm>
          <a:prstGeom prst="rect">
            <a:avLst/>
          </a:prstGeom>
        </p:spPr>
      </p:pic>
      <p:pic>
        <p:nvPicPr>
          <p:cNvPr id="14" name="Picture 13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F0C2997E-A4BC-A2CC-BA5D-DC20B683F6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9" y="3096339"/>
            <a:ext cx="3646744" cy="36467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F9568C-86C9-68DC-0A70-02DF7B89A1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00" y="3287326"/>
            <a:ext cx="3492500" cy="3492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DB23A-86DF-C552-FB33-213156868026}"/>
              </a:ext>
            </a:extLst>
          </p:cNvPr>
          <p:cNvSpPr txBox="1"/>
          <p:nvPr/>
        </p:nvSpPr>
        <p:spPr>
          <a:xfrm>
            <a:off x="9013816" y="154437"/>
            <a:ext cx="1871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58 Rockwell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A06D3-146C-94E3-1962-370B2037A298}"/>
              </a:ext>
            </a:extLst>
          </p:cNvPr>
          <p:cNvSpPr txBox="1"/>
          <p:nvPr/>
        </p:nvSpPr>
        <p:spPr>
          <a:xfrm>
            <a:off x="5281301" y="4307080"/>
            <a:ext cx="2102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January</a:t>
            </a:r>
          </a:p>
          <a:p>
            <a:pPr algn="ctr"/>
            <a:r>
              <a:rPr lang="en-US" sz="360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17624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894001-9EE8-4AED-0BE2-AA4C9BD1D963}"/>
              </a:ext>
            </a:extLst>
          </p:cNvPr>
          <p:cNvSpPr txBox="1"/>
          <p:nvPr/>
        </p:nvSpPr>
        <p:spPr>
          <a:xfrm>
            <a:off x="2697414" y="608186"/>
            <a:ext cx="7399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Wooden Magnetic Blade Sheaths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B7F389-4857-C987-7921-89A0A323D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67" y="238855"/>
            <a:ext cx="1355937" cy="1384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A93D12-D0BE-87F6-B05E-4241E0DC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842" y="1781859"/>
            <a:ext cx="4108909" cy="3056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418868-288F-3DFD-B560-929B43A1B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80" y="3414928"/>
            <a:ext cx="3581710" cy="2834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0CC84B-C3DF-8A8D-AF8B-A447CD67A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673" y="5076141"/>
            <a:ext cx="7937347" cy="15371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BF0A90-EA97-FC7D-C9BC-E02A743E6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790" y="1492283"/>
            <a:ext cx="5288738" cy="19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73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894001-9EE8-4AED-0BE2-AA4C9BD1D963}"/>
              </a:ext>
            </a:extLst>
          </p:cNvPr>
          <p:cNvSpPr txBox="1"/>
          <p:nvPr/>
        </p:nvSpPr>
        <p:spPr>
          <a:xfrm>
            <a:off x="2688869" y="430423"/>
            <a:ext cx="7399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Best in Class Storage &amp; Packaging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B7F389-4857-C987-7921-89A0A323D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67" y="238855"/>
            <a:ext cx="1355937" cy="1384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95997C-1E90-BA37-BF35-E71457F67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15" y="2606467"/>
            <a:ext cx="3237203" cy="4125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E17A3E-6E56-021F-ADA8-BDBD7E60F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827" y="1418601"/>
            <a:ext cx="3450803" cy="3032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9884C9-D658-0636-87DC-9C448D2EC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0747" y="1344739"/>
            <a:ext cx="2848357" cy="1771438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2184688C-490F-8535-02AF-60BA8B123E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353" y="3429000"/>
            <a:ext cx="2848356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CF1966-0177-179B-8963-A54C05B62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2891" y="4446203"/>
            <a:ext cx="4147806" cy="22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48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C57A1-68E5-68DA-1D05-ACEF16D4D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755" y="1107321"/>
            <a:ext cx="5909456" cy="5855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D3449-7D1F-477C-13AD-3CC66C9E86C2}"/>
              </a:ext>
            </a:extLst>
          </p:cNvPr>
          <p:cNvSpPr txBox="1"/>
          <p:nvPr/>
        </p:nvSpPr>
        <p:spPr>
          <a:xfrm>
            <a:off x="2410577" y="183991"/>
            <a:ext cx="7271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Black Friday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A8E5D-6EA6-9339-FB91-3FD3CA630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89" y="368677"/>
            <a:ext cx="1601601" cy="1635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0798B5-25E0-4644-3720-4E77DA8A1A47}"/>
              </a:ext>
            </a:extLst>
          </p:cNvPr>
          <p:cNvSpPr txBox="1"/>
          <p:nvPr/>
        </p:nvSpPr>
        <p:spPr>
          <a:xfrm>
            <a:off x="4530553" y="942657"/>
            <a:ext cx="3057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$59.95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0EE35-09EF-B125-A7F6-CD489DF28B01}"/>
              </a:ext>
            </a:extLst>
          </p:cNvPr>
          <p:cNvSpPr txBox="1"/>
          <p:nvPr/>
        </p:nvSpPr>
        <p:spPr>
          <a:xfrm>
            <a:off x="4997116" y="1917476"/>
            <a:ext cx="206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Reg $79.95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9F20F70-8E4F-B183-545F-C666A8045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32" y="3357289"/>
            <a:ext cx="3132034" cy="313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64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084AEE-47FF-4E78-9144-10E326DD17E3}"/>
              </a:ext>
            </a:extLst>
          </p:cNvPr>
          <p:cNvSpPr txBox="1"/>
          <p:nvPr/>
        </p:nvSpPr>
        <p:spPr>
          <a:xfrm>
            <a:off x="2651877" y="126770"/>
            <a:ext cx="7271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Q4 Holiday – 6” Cook’s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5E0F3C-E8C7-48EF-A60D-A20A718A0106}"/>
              </a:ext>
            </a:extLst>
          </p:cNvPr>
          <p:cNvSpPr txBox="1"/>
          <p:nvPr/>
        </p:nvSpPr>
        <p:spPr>
          <a:xfrm>
            <a:off x="1688682" y="2239945"/>
            <a:ext cx="2960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OLIV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D1CFF7-4856-464C-9DCC-9586D0720796}"/>
              </a:ext>
            </a:extLst>
          </p:cNvPr>
          <p:cNvSpPr txBox="1"/>
          <p:nvPr/>
        </p:nvSpPr>
        <p:spPr>
          <a:xfrm>
            <a:off x="4530553" y="942657"/>
            <a:ext cx="3057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$59.95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5B0FB4-042D-4275-B69E-10752A92AC93}"/>
              </a:ext>
            </a:extLst>
          </p:cNvPr>
          <p:cNvSpPr txBox="1"/>
          <p:nvPr/>
        </p:nvSpPr>
        <p:spPr>
          <a:xfrm>
            <a:off x="7301184" y="2242249"/>
            <a:ext cx="315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HAKU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98C6B-90D8-16B2-4790-A4EA7CD2A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400" y="2951068"/>
            <a:ext cx="5822695" cy="9558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240F26-7A99-3F65-0AC5-9AED4F107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754" y="3643890"/>
            <a:ext cx="2418579" cy="5260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EC6ADA-CC5B-A203-D567-30D1A963C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09" y="2883006"/>
            <a:ext cx="5418732" cy="9132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6AF5FD-7E2C-5C15-C4B3-9B777182C8F3}"/>
              </a:ext>
            </a:extLst>
          </p:cNvPr>
          <p:cNvSpPr txBox="1"/>
          <p:nvPr/>
        </p:nvSpPr>
        <p:spPr>
          <a:xfrm>
            <a:off x="4997116" y="1917476"/>
            <a:ext cx="206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Reg $99.95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8966A7-4569-5F32-4091-A7FB5EE55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89" y="368677"/>
            <a:ext cx="1601601" cy="16359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618FFA-82EF-E498-2E02-00A02D6A3A64}"/>
              </a:ext>
            </a:extLst>
          </p:cNvPr>
          <p:cNvSpPr txBox="1"/>
          <p:nvPr/>
        </p:nvSpPr>
        <p:spPr>
          <a:xfrm>
            <a:off x="7249500" y="4185553"/>
            <a:ext cx="2960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YARI- </a:t>
            </a:r>
            <a:r>
              <a:rPr lang="en-US" sz="2800" dirty="0"/>
              <a:t>Q1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5C46B0-9294-867F-CEA3-CFABD72A1DF9}"/>
              </a:ext>
            </a:extLst>
          </p:cNvPr>
          <p:cNvSpPr txBox="1"/>
          <p:nvPr/>
        </p:nvSpPr>
        <p:spPr>
          <a:xfrm>
            <a:off x="1688682" y="4185553"/>
            <a:ext cx="2960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KITA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4E887-CFD4-1FE3-FB30-ABC4EF885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09" y="5033212"/>
            <a:ext cx="5418732" cy="864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5C0043-D892-043D-8ED6-69DF0B92C3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9951" y="5859290"/>
            <a:ext cx="2210178" cy="4816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AEE587-EBC7-F9B8-E3B5-BAFC194E94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317" y="4985860"/>
            <a:ext cx="5418732" cy="8749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726300-127F-7D55-D4AC-6258363712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4058" y="5771405"/>
            <a:ext cx="2295970" cy="48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8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44C050-E4DD-26CD-CBE6-8CB4DB4A1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819" y="1525810"/>
            <a:ext cx="3421759" cy="4101257"/>
          </a:xfrm>
          <a:prstGeom prst="rect">
            <a:avLst/>
          </a:prstGeom>
        </p:spPr>
      </p:pic>
      <p:pic>
        <p:nvPicPr>
          <p:cNvPr id="1026" name="Picture 2" descr="Kitchen Collage">
            <a:extLst>
              <a:ext uri="{FF2B5EF4-FFF2-40B4-BE49-F238E27FC236}">
                <a16:creationId xmlns:a16="http://schemas.microsoft.com/office/drawing/2014/main" id="{0F965488-383D-0621-7DE9-9BDEDC095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90" y="1254539"/>
            <a:ext cx="3896882" cy="161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9FC676-47C4-5B11-B52D-0D679889EBF9}"/>
              </a:ext>
            </a:extLst>
          </p:cNvPr>
          <p:cNvSpPr txBox="1"/>
          <p:nvPr/>
        </p:nvSpPr>
        <p:spPr>
          <a:xfrm>
            <a:off x="683665" y="3768695"/>
            <a:ext cx="287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Des Moines, 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3D1A73-72E0-9277-7BF4-CFB010DDC1FA}"/>
              </a:ext>
            </a:extLst>
          </p:cNvPr>
          <p:cNvSpPr txBox="1"/>
          <p:nvPr/>
        </p:nvSpPr>
        <p:spPr>
          <a:xfrm>
            <a:off x="7699761" y="5204388"/>
            <a:ext cx="3503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- Teresa Adams-Tomka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BBBAF3-215E-2F26-2CFF-84EFDAE42A90}"/>
              </a:ext>
            </a:extLst>
          </p:cNvPr>
          <p:cNvSpPr txBox="1"/>
          <p:nvPr/>
        </p:nvSpPr>
        <p:spPr>
          <a:xfrm>
            <a:off x="8072930" y="1525810"/>
            <a:ext cx="33898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“Our customers expect the attributes of truth, trust, and honesty from my staff and the products we sell.   </a:t>
            </a:r>
            <a:r>
              <a:rPr lang="en-US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have had great performances in two series.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Cangshan has met my expectations.”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070910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9FC676-47C4-5B11-B52D-0D679889EBF9}"/>
              </a:ext>
            </a:extLst>
          </p:cNvPr>
          <p:cNvSpPr txBox="1"/>
          <p:nvPr/>
        </p:nvSpPr>
        <p:spPr>
          <a:xfrm>
            <a:off x="683665" y="3768695"/>
            <a:ext cx="287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Rochester, NY</a:t>
            </a:r>
          </a:p>
        </p:txBody>
      </p:sp>
      <p:pic>
        <p:nvPicPr>
          <p:cNvPr id="1028" name="Picture 4" descr="Cooks' World Logo">
            <a:extLst>
              <a:ext uri="{FF2B5EF4-FFF2-40B4-BE49-F238E27FC236}">
                <a16:creationId xmlns:a16="http://schemas.microsoft.com/office/drawing/2014/main" id="{859143B5-B203-B781-2E14-AFC6B643B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72" y="1424299"/>
            <a:ext cx="31718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B9551E-0444-87FB-CACD-9E0B230BD1DD}"/>
              </a:ext>
            </a:extLst>
          </p:cNvPr>
          <p:cNvSpPr txBox="1"/>
          <p:nvPr/>
        </p:nvSpPr>
        <p:spPr>
          <a:xfrm>
            <a:off x="7879222" y="5665861"/>
            <a:ext cx="3905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 Chris </a:t>
            </a:r>
            <a:r>
              <a:rPr lang="en-US" sz="3600" b="1" dirty="0" err="1"/>
              <a:t>Wiedemer</a:t>
            </a:r>
            <a:endParaRPr lang="en-US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5B572F-1B04-6614-420A-1AC85E797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146" y="1128217"/>
            <a:ext cx="3712618" cy="4537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12EC9F-3196-6431-65C1-5DE4CD0C593D}"/>
              </a:ext>
            </a:extLst>
          </p:cNvPr>
          <p:cNvSpPr txBox="1"/>
          <p:nvPr/>
        </p:nvSpPr>
        <p:spPr>
          <a:xfrm>
            <a:off x="7631394" y="1023297"/>
            <a:ext cx="43839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“Cooks World has been delighted with our newest cutlery partnership in Cangshan. From day 1, </a:t>
            </a: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have met our expectations with respect to customer service, build quality, unique style, and very attractive price points.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excited about this new partnership and even though we have only been a dealer for a little over a year, </a:t>
            </a: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customer feedback has been very positive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we have placed re-orders.  We look forward to years selling Cangshan."</a:t>
            </a:r>
          </a:p>
        </p:txBody>
      </p:sp>
    </p:spTree>
    <p:extLst>
      <p:ext uri="{BB962C8B-B14F-4D97-AF65-F5344CB8AC3E}">
        <p14:creationId xmlns:p14="http://schemas.microsoft.com/office/powerpoint/2010/main" val="251186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FD01A0-8191-ACF6-FE63-24799094FCE9}"/>
              </a:ext>
            </a:extLst>
          </p:cNvPr>
          <p:cNvSpPr txBox="1"/>
          <p:nvPr/>
        </p:nvSpPr>
        <p:spPr>
          <a:xfrm>
            <a:off x="4999292" y="1516748"/>
            <a:ext cx="4042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Our Story…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0F44080-15DA-0AEF-ABB2-57D47CFB8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30" y="220326"/>
            <a:ext cx="1303017" cy="974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A3C7EA-895D-05B4-54F5-60A4BF87F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21" y="1755444"/>
            <a:ext cx="4231587" cy="4964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44D7C7-F2FD-5FB4-B218-1B8D578C07E0}"/>
              </a:ext>
            </a:extLst>
          </p:cNvPr>
          <p:cNvSpPr txBox="1"/>
          <p:nvPr/>
        </p:nvSpPr>
        <p:spPr>
          <a:xfrm>
            <a:off x="5870961" y="2187723"/>
            <a:ext cx="570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Henry Liu </a:t>
            </a:r>
            <a:r>
              <a:rPr lang="en-US" dirty="0"/>
              <a:t>– Founder / Owner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371FA-2FD3-DC23-8350-83F030159F14}"/>
              </a:ext>
            </a:extLst>
          </p:cNvPr>
          <p:cNvSpPr txBox="1"/>
          <p:nvPr/>
        </p:nvSpPr>
        <p:spPr>
          <a:xfrm>
            <a:off x="5623133" y="3247401"/>
            <a:ext cx="5640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Mechanical Engineer / Chief Designer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Moved Family to USA – 10 years ago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Researched Kitchen Cutlery – 2 for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Started CANGSHAN – 7 years ago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Kind, Caring, Intelligent, Visionary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D907D-4EDD-7189-930F-B64683C0E1F5}"/>
              </a:ext>
            </a:extLst>
          </p:cNvPr>
          <p:cNvSpPr txBox="1"/>
          <p:nvPr/>
        </p:nvSpPr>
        <p:spPr>
          <a:xfrm>
            <a:off x="3760150" y="461473"/>
            <a:ext cx="3700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Who is </a:t>
            </a:r>
          </a:p>
        </p:txBody>
      </p:sp>
      <p:pic>
        <p:nvPicPr>
          <p:cNvPr id="9" name="Picture 8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03F2D320-D298-018E-5074-0EFBF0FC0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995" y="427982"/>
            <a:ext cx="3700329" cy="9250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FBA0E6-2E2A-7B6E-54A9-66A476E28E8D}"/>
              </a:ext>
            </a:extLst>
          </p:cNvPr>
          <p:cNvSpPr txBox="1"/>
          <p:nvPr/>
        </p:nvSpPr>
        <p:spPr>
          <a:xfrm>
            <a:off x="9823390" y="353719"/>
            <a:ext cx="7947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130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618454-64EC-5EE6-D76C-F0ACADC43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095" y="1207656"/>
            <a:ext cx="3819913" cy="4153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C94147-10D0-649C-D3B6-8AE56DB08699}"/>
              </a:ext>
            </a:extLst>
          </p:cNvPr>
          <p:cNvSpPr txBox="1"/>
          <p:nvPr/>
        </p:nvSpPr>
        <p:spPr>
          <a:xfrm>
            <a:off x="811850" y="3768695"/>
            <a:ext cx="246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Williston, ND</a:t>
            </a:r>
          </a:p>
        </p:txBody>
      </p:sp>
      <p:pic>
        <p:nvPicPr>
          <p:cNvPr id="2050" name="Picture 2" descr="Cooks on Main">
            <a:extLst>
              <a:ext uri="{FF2B5EF4-FFF2-40B4-BE49-F238E27FC236}">
                <a16:creationId xmlns:a16="http://schemas.microsoft.com/office/drawing/2014/main" id="{2DB49D93-871C-0188-9635-F6A57C09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23" y="1255548"/>
            <a:ext cx="1565216" cy="154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18007C-9319-CE5F-8F58-F19A6F73E590}"/>
              </a:ext>
            </a:extLst>
          </p:cNvPr>
          <p:cNvSpPr txBox="1"/>
          <p:nvPr/>
        </p:nvSpPr>
        <p:spPr>
          <a:xfrm>
            <a:off x="8109958" y="5341121"/>
            <a:ext cx="3905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 Angela Skogen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CC8F3A-CD19-B182-9E65-7AC06BA2D23A}"/>
              </a:ext>
            </a:extLst>
          </p:cNvPr>
          <p:cNvSpPr txBox="1"/>
          <p:nvPr/>
        </p:nvSpPr>
        <p:spPr>
          <a:xfrm>
            <a:off x="3721473" y="5493521"/>
            <a:ext cx="3905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Angela </a:t>
            </a:r>
            <a:r>
              <a:rPr lang="en-US" sz="2000" b="1" dirty="0" err="1"/>
              <a:t>DeMars</a:t>
            </a:r>
            <a:r>
              <a:rPr lang="en-US" sz="2000" b="1" dirty="0"/>
              <a:t>-Skogen </a:t>
            </a:r>
          </a:p>
          <a:p>
            <a:pPr algn="ctr"/>
            <a:r>
              <a:rPr lang="en-US" sz="2000" b="1" dirty="0"/>
              <a:t>&amp; John Skogen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D59904-8F37-D526-4070-E63D2D77F0D3}"/>
              </a:ext>
            </a:extLst>
          </p:cNvPr>
          <p:cNvSpPr txBox="1"/>
          <p:nvPr/>
        </p:nvSpPr>
        <p:spPr>
          <a:xfrm>
            <a:off x="7862131" y="1299467"/>
            <a:ext cx="41532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 customers have been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delighted with the amazing quality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 outstanding prices from Cangshan.  The unique Swedish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andvik steel has been admired by our millennials while the TN1 has been loved with its outstanding German steel and unbeatable prices.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Cooks on Main is so excited to see the new exciting line of Kita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help kick off their Holiday season with unbeatable prices.  I  know this will be the backbone to holiday sales for the cutlery category!!  I can’t wait!”</a:t>
            </a:r>
          </a:p>
        </p:txBody>
      </p:sp>
    </p:spTree>
    <p:extLst>
      <p:ext uri="{BB962C8B-B14F-4D97-AF65-F5344CB8AC3E}">
        <p14:creationId xmlns:p14="http://schemas.microsoft.com/office/powerpoint/2010/main" val="1603823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FF55A5-C9E2-60CE-6211-73A0E4319ED9}"/>
              </a:ext>
            </a:extLst>
          </p:cNvPr>
          <p:cNvSpPr txBox="1"/>
          <p:nvPr/>
        </p:nvSpPr>
        <p:spPr>
          <a:xfrm>
            <a:off x="2298937" y="125274"/>
            <a:ext cx="67395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0070C0"/>
                </a:solidFill>
              </a:rPr>
              <a:t>Why Do We Care for GC </a:t>
            </a:r>
            <a:r>
              <a:rPr lang="en-US" sz="5400" b="1" i="1" dirty="0" err="1">
                <a:solidFill>
                  <a:srgbClr val="0070C0"/>
                </a:solidFill>
              </a:rPr>
              <a:t>Indep</a:t>
            </a:r>
            <a:r>
              <a:rPr lang="en-US" sz="5400" b="1" i="1" dirty="0">
                <a:solidFill>
                  <a:srgbClr val="0070C0"/>
                </a:solidFill>
              </a:rPr>
              <a:t> Retailers?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58638-AD3F-18C8-2FED-6F60F2B10533}"/>
              </a:ext>
            </a:extLst>
          </p:cNvPr>
          <p:cNvSpPr txBox="1"/>
          <p:nvPr/>
        </p:nvSpPr>
        <p:spPr>
          <a:xfrm>
            <a:off x="2108200" y="1879600"/>
            <a:ext cx="886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Essential for Brand Building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Educated &amp; Influential Staff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TRUST = Personal Relationships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Mutual Benefits (Partnership)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It’s GOOD Business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We Need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E212FD-B5B9-B089-8E2B-9084AEA78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67" y="238855"/>
            <a:ext cx="1355937" cy="1384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4D7E4-6DCA-9277-9E95-733723C6E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358" y="238855"/>
            <a:ext cx="2676406" cy="138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41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C39FA6-E17D-45E6-9073-12CB9CC81E3F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Cutlery Training: July 7,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2C23C-38A8-E7A1-41E2-A050CE541864}"/>
              </a:ext>
            </a:extLst>
          </p:cNvPr>
          <p:cNvSpPr txBox="1"/>
          <p:nvPr/>
        </p:nvSpPr>
        <p:spPr>
          <a:xfrm>
            <a:off x="3619500" y="2870200"/>
            <a:ext cx="627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Thank you!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5BCC888-9195-2B24-A873-FDD53E3CD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" y="243846"/>
            <a:ext cx="2308854" cy="230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44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978C062-E95F-4F7B-AECE-1DE8ACE90B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6" b="19063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5C7AC1-5AD7-4C0E-BF69-7B96DE8DB5E8}"/>
              </a:ext>
            </a:extLst>
          </p:cNvPr>
          <p:cNvSpPr txBox="1"/>
          <p:nvPr/>
        </p:nvSpPr>
        <p:spPr>
          <a:xfrm>
            <a:off x="3865835" y="595205"/>
            <a:ext cx="453154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/>
              <a:t>Opportunity: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A97E7-6F1E-4CAE-8F01-E99BF28C4D19}"/>
              </a:ext>
            </a:extLst>
          </p:cNvPr>
          <p:cNvSpPr txBox="1"/>
          <p:nvPr/>
        </p:nvSpPr>
        <p:spPr>
          <a:xfrm>
            <a:off x="4107809" y="1633668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Consumer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Growing Brand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Category “</a:t>
            </a:r>
            <a:r>
              <a:rPr lang="en-US" sz="3600" b="1" dirty="0"/>
              <a:t>Disruptor”</a:t>
            </a:r>
            <a:r>
              <a:rPr lang="en-US" sz="3600" dirty="0"/>
              <a:t>:</a:t>
            </a:r>
          </a:p>
          <a:p>
            <a:r>
              <a:rPr lang="en-US" sz="3600" dirty="0"/>
              <a:t>            Accessible Premium Cutlery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Unique 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World Class Innovation &amp;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Best in Class Packaging &amp;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Superior Performance</a:t>
            </a:r>
          </a:p>
        </p:txBody>
      </p:sp>
      <p:pic>
        <p:nvPicPr>
          <p:cNvPr id="9" name="Picture 4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F6FA7E80-2393-4E6A-B043-F0F54180A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17" y="0"/>
            <a:ext cx="1920018" cy="192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42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inners' Benefits | Red Dot Award: Design Concept">
            <a:extLst>
              <a:ext uri="{FF2B5EF4-FFF2-40B4-BE49-F238E27FC236}">
                <a16:creationId xmlns:a16="http://schemas.microsoft.com/office/drawing/2014/main" id="{178E3A6B-E886-43A5-B6DB-7A5D170B4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60" y="1977676"/>
            <a:ext cx="281155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D72E0D4-A096-4FC4-A28F-21B7967F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37" y="1933954"/>
            <a:ext cx="3371850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usewares Design Award 2019 | Cangshan Cutlery | Professional Kitchen  Knives">
            <a:extLst>
              <a:ext uri="{FF2B5EF4-FFF2-40B4-BE49-F238E27FC236}">
                <a16:creationId xmlns:a16="http://schemas.microsoft.com/office/drawing/2014/main" id="{1F5B428E-F8FC-4DFB-86D0-C7149FD2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5" y="1873860"/>
            <a:ext cx="2541587" cy="187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rporate Information - Awards | Vitamix">
            <a:extLst>
              <a:ext uri="{FF2B5EF4-FFF2-40B4-BE49-F238E27FC236}">
                <a16:creationId xmlns:a16="http://schemas.microsoft.com/office/drawing/2014/main" id="{CC43B045-C218-43A1-AAE0-EC34CB761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415681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5E20A2-FF55-482C-80B5-0DE7DF897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7460" y="4844261"/>
            <a:ext cx="2375022" cy="1181161"/>
          </a:xfrm>
          <a:prstGeom prst="rect">
            <a:avLst/>
          </a:prstGeom>
        </p:spPr>
      </p:pic>
      <p:pic>
        <p:nvPicPr>
          <p:cNvPr id="3082" name="Picture 10" descr="SUMMILUX IS A TOP WINNER IN IDSA INTERNATIONAL DESIGN EXCELLENCE AWARD  (IDEA®) 2017 | Elica">
            <a:extLst>
              <a:ext uri="{FF2B5EF4-FFF2-40B4-BE49-F238E27FC236}">
                <a16:creationId xmlns:a16="http://schemas.microsoft.com/office/drawing/2014/main" id="{306A484E-932A-469C-8A69-A4F8F1EC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86" y="3957636"/>
            <a:ext cx="2765363" cy="27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02AFB4-156D-4B02-BA14-1B8EDA5D6ED6}"/>
              </a:ext>
            </a:extLst>
          </p:cNvPr>
          <p:cNvSpPr txBox="1"/>
          <p:nvPr/>
        </p:nvSpPr>
        <p:spPr>
          <a:xfrm>
            <a:off x="3208352" y="378966"/>
            <a:ext cx="731520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b="1" dirty="0"/>
              <a:t>32 Design Awards</a:t>
            </a:r>
            <a:endParaRPr lang="en-US" sz="6000" b="1" dirty="0">
              <a:cs typeface="Calibri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767E98F-860F-41DA-9D5A-4FBF97E38A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182" y="231739"/>
            <a:ext cx="1876143" cy="140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12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698FAD-EA03-4047-8C1D-EEB3251B4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410" y="0"/>
            <a:ext cx="8262258" cy="2808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04CEE7-FC8E-4D67-A44B-EB0DC7FB0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873" y="3135087"/>
            <a:ext cx="6801128" cy="37229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146DB5-7345-4521-8B07-A9E7BF60C792}"/>
              </a:ext>
            </a:extLst>
          </p:cNvPr>
          <p:cNvSpPr txBox="1"/>
          <p:nvPr/>
        </p:nvSpPr>
        <p:spPr>
          <a:xfrm>
            <a:off x="1066799" y="3708400"/>
            <a:ext cx="40555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U.S. Company</a:t>
            </a:r>
          </a:p>
          <a:p>
            <a:endParaRPr lang="en-US" sz="4400" b="1" dirty="0"/>
          </a:p>
          <a:p>
            <a:pPr algn="ctr"/>
            <a:r>
              <a:rPr lang="en-US" sz="4000" dirty="0"/>
              <a:t>Chino, California</a:t>
            </a:r>
          </a:p>
          <a:p>
            <a:pPr algn="ctr"/>
            <a:r>
              <a:rPr lang="en-US" sz="4000" dirty="0"/>
              <a:t>2018-2022</a:t>
            </a:r>
          </a:p>
        </p:txBody>
      </p:sp>
    </p:spTree>
    <p:extLst>
      <p:ext uri="{BB962C8B-B14F-4D97-AF65-F5344CB8AC3E}">
        <p14:creationId xmlns:p14="http://schemas.microsoft.com/office/powerpoint/2010/main" val="72996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46DB5-7345-4521-8B07-A9E7BF60C792}"/>
              </a:ext>
            </a:extLst>
          </p:cNvPr>
          <p:cNvSpPr txBox="1"/>
          <p:nvPr/>
        </p:nvSpPr>
        <p:spPr>
          <a:xfrm>
            <a:off x="3877408" y="0"/>
            <a:ext cx="4055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Austin, TX</a:t>
            </a:r>
          </a:p>
          <a:p>
            <a:pPr algn="ctr"/>
            <a:r>
              <a:rPr lang="en-US" sz="4000" dirty="0"/>
              <a:t>Effective 7/1/2022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18CD0-ECC1-ED3D-4130-3EC85158B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159"/>
            <a:ext cx="12192000" cy="5518341"/>
          </a:xfrm>
          <a:prstGeom prst="rect">
            <a:avLst/>
          </a:prstGeom>
        </p:spPr>
      </p:pic>
      <p:pic>
        <p:nvPicPr>
          <p:cNvPr id="2050" name="Picture 2" descr="Donate to USO and get free U.S. flag on Flag Day">
            <a:extLst>
              <a:ext uri="{FF2B5EF4-FFF2-40B4-BE49-F238E27FC236}">
                <a16:creationId xmlns:a16="http://schemas.microsoft.com/office/drawing/2014/main" id="{3BF81412-4D35-7F74-8248-0BD4DB7F6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7834" cy="185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489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542DA2-7E54-4B69-84E0-2487B0A538CD}"/>
              </a:ext>
            </a:extLst>
          </p:cNvPr>
          <p:cNvSpPr txBox="1"/>
          <p:nvPr/>
        </p:nvSpPr>
        <p:spPr>
          <a:xfrm>
            <a:off x="2659545" y="1837901"/>
            <a:ext cx="6669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2024</a:t>
            </a:r>
            <a:r>
              <a:rPr lang="en-US" dirty="0"/>
              <a:t>   –   </a:t>
            </a:r>
            <a:r>
              <a:rPr lang="en-US" sz="3200" dirty="0"/>
              <a:t>Opening Knife Manufacturing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03F404-8A17-4ABB-A665-D045F56F486A}"/>
              </a:ext>
            </a:extLst>
          </p:cNvPr>
          <p:cNvSpPr txBox="1"/>
          <p:nvPr/>
        </p:nvSpPr>
        <p:spPr>
          <a:xfrm>
            <a:off x="3431332" y="2725014"/>
            <a:ext cx="51256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Made in Austin, Texas </a:t>
            </a:r>
          </a:p>
          <a:p>
            <a:pPr algn="ctr"/>
            <a:r>
              <a:rPr lang="en-US" dirty="0"/>
              <a:t>(US Made Premium Gap)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277F9D7-0C05-46E4-BEDD-34EB7D55D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30" y="220326"/>
            <a:ext cx="1434615" cy="1073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2502E7-0902-44CE-8A54-4D582F5396FA}"/>
              </a:ext>
            </a:extLst>
          </p:cNvPr>
          <p:cNvSpPr txBox="1"/>
          <p:nvPr/>
        </p:nvSpPr>
        <p:spPr>
          <a:xfrm>
            <a:off x="4437776" y="889233"/>
            <a:ext cx="3355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Manufacturing</a:t>
            </a:r>
          </a:p>
        </p:txBody>
      </p:sp>
      <p:pic>
        <p:nvPicPr>
          <p:cNvPr id="3074" name="Picture 2" descr="JAPANESE. JAPAN MAP AND FLAG.&amp;quot; Postcard by TOMSREDBUBBLE | Redbubble">
            <a:extLst>
              <a:ext uri="{FF2B5EF4-FFF2-40B4-BE49-F238E27FC236}">
                <a16:creationId xmlns:a16="http://schemas.microsoft.com/office/drawing/2014/main" id="{2E3A39F9-0467-4AAC-96FA-547D7583A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4" y="4359965"/>
            <a:ext cx="1667556" cy="222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F9887-E025-444D-A235-69D5EB081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368" y="4441519"/>
            <a:ext cx="1551452" cy="2060300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499D6235-F98F-4E06-9DD8-D3E49D49B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878" y="4585521"/>
            <a:ext cx="2475859" cy="2060300"/>
          </a:xfrm>
          <a:prstGeom prst="rect">
            <a:avLst/>
          </a:prstGeom>
        </p:spPr>
      </p:pic>
      <p:pic>
        <p:nvPicPr>
          <p:cNvPr id="3078" name="Picture 6" descr="Final Election Blog: How Do We Become the &amp;quot;United&amp;quot; States? - Character and  Leadership">
            <a:extLst>
              <a:ext uri="{FF2B5EF4-FFF2-40B4-BE49-F238E27FC236}">
                <a16:creationId xmlns:a16="http://schemas.microsoft.com/office/drawing/2014/main" id="{70DC3245-6FE5-4900-B2E4-812593E2A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063" y="4359965"/>
            <a:ext cx="3414132" cy="228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31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F59BB1-0498-2959-8C07-98C235973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9" y="0"/>
            <a:ext cx="900852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CA432-06B4-D852-3507-48CEB458CC1D}"/>
              </a:ext>
            </a:extLst>
          </p:cNvPr>
          <p:cNvSpPr txBox="1"/>
          <p:nvPr/>
        </p:nvSpPr>
        <p:spPr>
          <a:xfrm>
            <a:off x="1591739" y="358924"/>
            <a:ext cx="2894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2022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Sales &amp; Marketing Team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264489-840D-94F0-AE47-A9ACB9B28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166" y="221385"/>
            <a:ext cx="744733" cy="1105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AFCA8-3404-9CBA-A776-5BBC41834AEC}"/>
              </a:ext>
            </a:extLst>
          </p:cNvPr>
          <p:cNvSpPr txBox="1"/>
          <p:nvPr/>
        </p:nvSpPr>
        <p:spPr>
          <a:xfrm>
            <a:off x="9401899" y="663896"/>
            <a:ext cx="1198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Claudio Tasillo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E037CB-B4CB-EBCB-62E2-25148296C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209" y="2639034"/>
            <a:ext cx="573641" cy="935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3D8FFF-1B13-526E-A0FD-7B6C08594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850" y="2639034"/>
            <a:ext cx="665613" cy="93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66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609</Words>
  <Application>Microsoft Macintosh PowerPoint</Application>
  <PresentationFormat>Widescreen</PresentationFormat>
  <Paragraphs>141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Futura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Swedish Damasteel RWL34 (powder) </vt:lpstr>
      <vt:lpstr>Swedish Sandvik 14C28N </vt:lpstr>
      <vt:lpstr>X-7 Proprietary (Improved VG-10)</vt:lpstr>
      <vt:lpstr>PowerPoint Presentation</vt:lpstr>
      <vt:lpstr>German Steel X50CrMoV15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Gourmet Catalog</dc:creator>
  <cp:lastModifiedBy>Gourmet Catalog</cp:lastModifiedBy>
  <cp:revision>7</cp:revision>
  <dcterms:created xsi:type="dcterms:W3CDTF">2022-07-21T15:36:42Z</dcterms:created>
  <dcterms:modified xsi:type="dcterms:W3CDTF">2022-07-21T18:42:33Z</dcterms:modified>
</cp:coreProperties>
</file>