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1" r:id="rId2"/>
    <p:sldId id="473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58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5E59B-5405-0E45-BFEF-BD1E913C539C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C1AEC-09AE-7448-87AF-D29B8BF41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7C09-2648-4929-BE18-FCAD61A4F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7C09-2648-4929-BE18-FCAD61A4F6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7C09-2648-4929-BE18-FCAD61A4F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7C09-2648-4929-BE18-FCAD61A4F6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E80C-8EAA-2F08-1313-3DCBCC07C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BA4AC-6243-8596-7297-E4C156646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DF866-B4B9-93CC-9B2C-EC6E5320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C218D-A201-45F7-7A41-F4A1F29F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573C-36BC-76B0-14A1-1BC05D01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050B-B311-552C-4987-E50BE690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A4EDB-774F-24AB-E619-87A4F6A3C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8991-2315-36FD-BBF7-DA52A864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D132E-31CA-2FD0-A976-6736C440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FCE0-1665-985F-ADE9-589112B2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C03D9-855B-154B-CC7C-506A5C9FA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BC201-2258-2FB5-6EBD-C3B65C301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0E0E-5B2A-6748-785B-D17C56D5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544A-D49E-8EE9-A9DE-5EFD49B5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669C-A349-C4ED-20EA-62136D84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DD82-E4EC-940C-FCD2-139B81A2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B52D-26BF-D9AE-82CC-0DDFDFCA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0796-1ABB-DF51-40A7-C1400FA5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CD63-D819-A364-2125-0CC0B287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0CB7-22C7-7539-6113-D36E3A45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9B13-BA37-3468-A3D0-527A427B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C8F76-67C7-0BF3-DF2A-D9F7E885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FFBD-AD3E-9546-4A63-2AA30CB4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8280-3EC2-E88C-9333-D1F9AF83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8EDB-83BC-E193-25DE-6A118E08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9852-822F-E99B-B5AB-5485DB68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DABC-78FD-8BE3-3DF6-2CA02C602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5A73-A092-8E8B-3257-798FE7D92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D9480-16F1-FA7F-2098-BE5C04BC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71DA0-C640-0B6E-CC09-17C50F7C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7A652-80B5-483B-C72D-8DCEC825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7B14-9F59-1DE4-3895-CB32B8AB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A271-239D-DB2D-24F5-B7E994AA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08BC1-1B1D-6CAC-0329-91763267E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E49F9-E0B7-C68A-E716-DDE74DC2A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58405-83BE-5117-8A50-990A61D4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6E79D-8341-66B7-49E6-D2BB70F7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D8DC0-5994-9129-AAC7-5A60DA92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AF7AE-FD43-4FC2-6E52-FB5BDE95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6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7BFE-B2D7-9D3A-2C29-658EE64E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FD029-AD85-060F-7CF0-2E23B42B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30671-3535-65E8-68FC-AB5037B1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055C-3416-03BC-A92D-B88824B0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0C3E3-B50A-8C82-DF2F-87B6C014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BC815-56BB-3E03-BC12-AF1358D2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64F6-7A6E-DDDB-139E-85A18ADA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3CF3-5625-29DC-DF0C-6220FB2B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F8A3-3B09-52B5-CABD-06157BD7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E7F2D-F5EA-F4B7-8CF2-7353626F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E0F63-F860-7CEC-5197-19604BBD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BF5C4-32C7-D44C-09C5-0BA53B72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C253B-DB00-63CF-8FC2-46E877EB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330F-B333-8B54-15FB-2136105A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245CD-8FD9-7D37-67D8-058AE7941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1C50-B7CA-4BE8-8B93-6ECEC901E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83D30-8800-663E-FD4D-958B95E0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AB0EC-F35D-B140-A0E3-FCF26598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1C2DE-1E2F-AC2F-6CBE-9F644CF4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B124A-BE23-0EAD-707A-C0FC2A9A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6D91B-5280-C66A-1C38-5C0F032E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94EA4-F397-7E84-8EC9-36BCAB0FA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9A24-76A4-8F44-AC4A-3E58C2485BD0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82D1-46DA-397B-10C2-ABD166E74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5C3F-FCE0-B7EA-8796-257BDF03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E0D6-0A2E-1941-B3FD-E8E36E7A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FA79731-8837-31E4-9D98-38A139EC6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83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EBA177E-F07B-E2FB-D53D-A3FC3C13F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2326" y="5334000"/>
            <a:ext cx="2182974" cy="1229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B360E-0AC7-F7FF-657B-DF2691C112EF}"/>
              </a:ext>
            </a:extLst>
          </p:cNvPr>
          <p:cNvSpPr txBox="1"/>
          <p:nvPr/>
        </p:nvSpPr>
        <p:spPr>
          <a:xfrm>
            <a:off x="2192693" y="1969931"/>
            <a:ext cx="7296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Greg Candler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01DD8-1DCB-B84E-8FF6-0FBF753F788D}"/>
              </a:ext>
            </a:extLst>
          </p:cNvPr>
          <p:cNvSpPr/>
          <p:nvPr/>
        </p:nvSpPr>
        <p:spPr>
          <a:xfrm>
            <a:off x="3676261" y="2883159"/>
            <a:ext cx="4217437" cy="853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20EFDC1-1441-8342-796A-A15242C29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616" y="3198167"/>
            <a:ext cx="429208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Cuisinart Best Sellers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E8448F-DBE5-5738-BEAA-4C15AB935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5909" y="4738617"/>
            <a:ext cx="1676303" cy="19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345" y="458490"/>
            <a:ext cx="9396095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dirty="0">
                <a:latin typeface="Arial"/>
                <a:cs typeface="Arial"/>
              </a:rPr>
              <a:t>Grind and Brew Single Serve Coffeemaker</a:t>
            </a:r>
            <a:br>
              <a:rPr lang="en-US" sz="2800" b="1" dirty="0">
                <a:latin typeface="Arial"/>
                <a:cs typeface="Arial"/>
              </a:rPr>
            </a:br>
            <a:r>
              <a:rPr sz="2800" b="1" spc="-55" dirty="0">
                <a:solidFill>
                  <a:srgbClr val="6C7585"/>
                </a:solidFill>
                <a:latin typeface="Arial"/>
                <a:cs typeface="Arial"/>
              </a:rPr>
              <a:t>DGB-</a:t>
            </a:r>
            <a:r>
              <a:rPr sz="2800" b="1" spc="-25" dirty="0">
                <a:solidFill>
                  <a:srgbClr val="6C7585"/>
                </a:solidFill>
                <a:latin typeface="Arial"/>
                <a:cs typeface="Arial"/>
              </a:rPr>
              <a:t>2W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37345" y="1662495"/>
            <a:ext cx="5643245" cy="37738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182880" indent="-229235">
              <a:lnSpc>
                <a:spcPts val="1500"/>
              </a:lnSpc>
              <a:spcBef>
                <a:spcPts val="305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Brewing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System-</a:t>
            </a: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Brew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serving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freshly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ground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beans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favorite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Compatible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pod,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Keurig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Cup®</a:t>
            </a:r>
          </a:p>
          <a:p>
            <a:pPr marL="241300" marR="5080" indent="-229235">
              <a:lnSpc>
                <a:spcPts val="1500"/>
              </a:lnSpc>
              <a:spcBef>
                <a:spcPts val="1020"/>
              </a:spcBef>
              <a:buChar char="•"/>
              <a:tabLst>
                <a:tab pos="240665" algn="l"/>
                <a:tab pos="241300" algn="l"/>
              </a:tabLst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Cuisinart's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HomeBarista®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Reusable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lets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coffee.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holds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Built-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conical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burr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mill</a:t>
            </a:r>
            <a:r>
              <a:rPr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fresh-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coffee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Hopper</a:t>
            </a:r>
            <a:r>
              <a:rPr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holds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100g</a:t>
            </a:r>
            <a:r>
              <a:rPr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beans,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sealed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lid keeps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beans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fresh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Grinds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HomeBarista®</a:t>
            </a: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Removable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48oz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reservoir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beverage</a:t>
            </a:r>
            <a:r>
              <a:rPr lang="en-US" spc="-25" dirty="0">
                <a:latin typeface="Calibri" panose="020F0502020204030204" pitchFamily="34" charset="0"/>
                <a:cs typeface="Calibri" panose="020F0502020204030204" pitchFamily="34" charset="0"/>
              </a:rPr>
              <a:t> sizes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–8/10/12oz.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Removable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drip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tray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mugs</a:t>
            </a: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Charcoal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warranty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B0D8686-5426-4DAC-8191-6AA63CFFD5AB}"/>
              </a:ext>
            </a:extLst>
          </p:cNvPr>
          <p:cNvSpPr txBox="1"/>
          <p:nvPr/>
        </p:nvSpPr>
        <p:spPr>
          <a:xfrm>
            <a:off x="3352800" y="4906431"/>
            <a:ext cx="1865002" cy="545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4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4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27B36EC-1705-4812-9684-6D3C6B4DFAAE}"/>
              </a:ext>
            </a:extLst>
          </p:cNvPr>
          <p:cNvSpPr txBox="1"/>
          <p:nvPr/>
        </p:nvSpPr>
        <p:spPr>
          <a:xfrm>
            <a:off x="5075684" y="4886041"/>
            <a:ext cx="1281756" cy="5597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$</a:t>
            </a:r>
            <a:r>
              <a:rPr lang="en-US" sz="1400" b="1" spc="-20" dirty="0">
                <a:solidFill>
                  <a:srgbClr val="2C3B4E"/>
                </a:solidFill>
                <a:latin typeface="Arial"/>
                <a:cs typeface="Arial"/>
              </a:rPr>
              <a:t>1</a:t>
            </a: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49.95</a:t>
            </a:r>
          </a:p>
          <a:p>
            <a:pPr marL="12700">
              <a:spcBef>
                <a:spcPts val="505"/>
              </a:spcBef>
            </a:pPr>
            <a:r>
              <a:rPr lang="en-US" sz="1400" b="1" spc="-20" dirty="0">
                <a:solidFill>
                  <a:srgbClr val="2C3B4E"/>
                </a:solidFill>
                <a:latin typeface="Arial"/>
                <a:cs typeface="Arial"/>
              </a:rPr>
              <a:t>August 1, 2022</a:t>
            </a:r>
            <a:endParaRPr sz="1400" b="1" spc="-20" dirty="0">
              <a:solidFill>
                <a:srgbClr val="2C3B4E"/>
              </a:solidFill>
              <a:latin typeface="Arial"/>
              <a:cs typeface="Arial"/>
            </a:endParaRPr>
          </a:p>
        </p:txBody>
      </p:sp>
      <p:pic>
        <p:nvPicPr>
          <p:cNvPr id="11" name="Picture 10" descr="A picture containing snow, kitchen appliance, meal&#10;&#10;Description automatically generated">
            <a:extLst>
              <a:ext uri="{FF2B5EF4-FFF2-40B4-BE49-F238E27FC236}">
                <a16:creationId xmlns:a16="http://schemas.microsoft.com/office/drawing/2014/main" id="{DCA139BB-5B18-488B-BE64-A95BFE05E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30210"/>
            <a:ext cx="4873780" cy="48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229" y="521382"/>
            <a:ext cx="8589010" cy="508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35" dirty="0">
                <a:latin typeface="Arial"/>
                <a:cs typeface="Arial"/>
              </a:rPr>
              <a:t>Programmable</a:t>
            </a:r>
            <a:r>
              <a:rPr lang="en-US" sz="2800" b="1" spc="-50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5-</a:t>
            </a:r>
            <a:r>
              <a:rPr lang="en-US" sz="2800" b="1" spc="-20" dirty="0">
                <a:latin typeface="Arial"/>
                <a:cs typeface="Arial"/>
              </a:rPr>
              <a:t>cup</a:t>
            </a:r>
            <a:r>
              <a:rPr lang="en-US" sz="2800" b="1" spc="-175" dirty="0">
                <a:latin typeface="Arial"/>
                <a:cs typeface="Arial"/>
              </a:rPr>
              <a:t> </a:t>
            </a:r>
            <a:r>
              <a:rPr lang="en-US" sz="2800" b="1" spc="-55" dirty="0">
                <a:latin typeface="Arial"/>
                <a:cs typeface="Arial"/>
              </a:rPr>
              <a:t>Percolator</a:t>
            </a:r>
            <a:r>
              <a:rPr lang="en-US" sz="2800" b="1" spc="-12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&amp;</a:t>
            </a:r>
            <a:r>
              <a:rPr lang="en-US" sz="2800" b="1" spc="-15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Kettle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470" y="1564671"/>
            <a:ext cx="5789930" cy="38766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solidFill>
                  <a:srgbClr val="555555"/>
                </a:solidFill>
                <a:latin typeface="Arial"/>
                <a:cs typeface="Arial"/>
              </a:rPr>
              <a:t>Multi-</a:t>
            </a: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beverage</a:t>
            </a:r>
            <a:r>
              <a:rPr sz="1400" spc="-20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system-</a:t>
            </a: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brews</a:t>
            </a:r>
            <a:r>
              <a:rPr sz="14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up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5 cups</a:t>
            </a:r>
            <a:r>
              <a:rPr sz="14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coffee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Double</a:t>
            </a:r>
            <a:r>
              <a:rPr sz="1400" spc="-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as a</a:t>
            </a:r>
            <a:r>
              <a:rPr sz="1400" spc="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"/>
                <a:cs typeface="Arial"/>
              </a:rPr>
              <a:t>1-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liter</a:t>
            </a:r>
            <a:r>
              <a:rPr sz="14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electric</a:t>
            </a:r>
            <a:r>
              <a:rPr sz="14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kettle</a:t>
            </a:r>
            <a:endParaRPr sz="1400" dirty="0">
              <a:latin typeface="Arial"/>
              <a:cs typeface="Arial"/>
            </a:endParaRPr>
          </a:p>
          <a:p>
            <a:pPr marL="241300" marR="11430" indent="-228600">
              <a:lnSpc>
                <a:spcPts val="15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Unique</a:t>
            </a:r>
            <a:r>
              <a:rPr sz="1400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"/>
                <a:cs typeface="Arial"/>
              </a:rPr>
              <a:t>brewing</a:t>
            </a:r>
            <a:r>
              <a:rPr sz="1400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system</a:t>
            </a:r>
            <a:r>
              <a:rPr sz="1400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circulates</a:t>
            </a:r>
            <a:r>
              <a:rPr sz="1400" spc="-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water</a:t>
            </a:r>
            <a:r>
              <a:rPr sz="14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from</a:t>
            </a:r>
            <a:r>
              <a:rPr sz="14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bottom</a:t>
            </a:r>
            <a:r>
              <a:rPr sz="1400" spc="-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while</a:t>
            </a:r>
            <a:r>
              <a:rPr sz="1400" spc="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maintaining</a:t>
            </a:r>
            <a:r>
              <a:rPr sz="1400" spc="-1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55555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constant</a:t>
            </a:r>
            <a:r>
              <a:rPr sz="14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temperature</a:t>
            </a:r>
            <a:r>
              <a:rPr sz="1400" spc="-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1400" spc="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optimize</a:t>
            </a:r>
            <a:r>
              <a:rPr sz="14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extraction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LED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displays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customizable</a:t>
            </a:r>
            <a:r>
              <a:rPr sz="1400" spc="-1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settings</a:t>
            </a:r>
            <a:endParaRPr sz="1400" dirty="0">
              <a:latin typeface="Arial"/>
              <a:cs typeface="Arial"/>
            </a:endParaRPr>
          </a:p>
          <a:p>
            <a:pPr marL="240665" marR="331470" indent="-228600">
              <a:lnSpc>
                <a:spcPts val="15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Adjustable</a:t>
            </a:r>
            <a:r>
              <a:rPr sz="1400" spc="-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temperature,</a:t>
            </a:r>
            <a:r>
              <a:rPr sz="14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from</a:t>
            </a:r>
            <a:r>
              <a:rPr sz="14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55555"/>
                </a:solidFill>
                <a:latin typeface="Arial"/>
                <a:cs typeface="Arial"/>
              </a:rPr>
              <a:t>160-</a:t>
            </a:r>
            <a:r>
              <a:rPr sz="1400" spc="-70" dirty="0">
                <a:solidFill>
                  <a:srgbClr val="555555"/>
                </a:solidFill>
                <a:latin typeface="Arial"/>
                <a:cs typeface="Arial"/>
              </a:rPr>
              <a:t>212F,</a:t>
            </a:r>
            <a:r>
              <a:rPr sz="1400" spc="-20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adjustable</a:t>
            </a:r>
            <a:r>
              <a:rPr sz="1400" spc="-1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brew</a:t>
            </a:r>
            <a:r>
              <a:rPr sz="1400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time</a:t>
            </a:r>
            <a:r>
              <a:rPr sz="14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(3-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8min)</a:t>
            </a:r>
            <a:r>
              <a:rPr sz="1400" spc="-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customized</a:t>
            </a:r>
            <a:r>
              <a:rPr sz="1400" spc="-1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14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different</a:t>
            </a:r>
            <a:r>
              <a:rPr sz="1400" spc="-1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types</a:t>
            </a:r>
            <a:r>
              <a:rPr sz="14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beverages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Adjustable</a:t>
            </a:r>
            <a:r>
              <a:rPr sz="14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strength</a:t>
            </a:r>
            <a:r>
              <a:rPr sz="1400" spc="-1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control-</a:t>
            </a:r>
            <a:r>
              <a:rPr sz="14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mild,</a:t>
            </a:r>
            <a:r>
              <a:rPr sz="14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med,</a:t>
            </a:r>
            <a:r>
              <a:rPr sz="14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bold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Stainless</a:t>
            </a:r>
            <a:r>
              <a:rPr sz="1400" spc="-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steel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filter</a:t>
            </a:r>
            <a:r>
              <a:rPr sz="14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basket-</a:t>
            </a:r>
            <a:r>
              <a:rPr sz="1400" spc="-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unique</a:t>
            </a:r>
            <a:r>
              <a:rPr sz="14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55555"/>
                </a:solidFill>
                <a:latin typeface="Arial"/>
                <a:cs typeface="Arial"/>
              </a:rPr>
              <a:t>v-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shaped</a:t>
            </a:r>
            <a:r>
              <a:rPr sz="14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 superior</a:t>
            </a:r>
            <a:r>
              <a:rPr sz="1400" spc="-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flavor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Countdown</a:t>
            </a:r>
            <a:r>
              <a:rPr sz="14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timer</a:t>
            </a:r>
            <a:r>
              <a:rPr sz="1400" spc="-1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shows</a:t>
            </a:r>
            <a:r>
              <a:rPr sz="14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you time</a:t>
            </a:r>
            <a:r>
              <a:rPr sz="14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since</a:t>
            </a:r>
            <a:r>
              <a:rPr sz="1400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brewed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solidFill>
                  <a:srgbClr val="555555"/>
                </a:solidFill>
                <a:latin typeface="Arial"/>
                <a:cs typeface="Arial"/>
              </a:rPr>
              <a:t>30-</a:t>
            </a: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minute</a:t>
            </a:r>
            <a:r>
              <a:rPr sz="1400" spc="-1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Keep</a:t>
            </a:r>
            <a:r>
              <a:rPr sz="14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Warm</a:t>
            </a:r>
            <a:r>
              <a:rPr sz="1400" spc="-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option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30" dirty="0">
                <a:solidFill>
                  <a:srgbClr val="555555"/>
                </a:solidFill>
                <a:latin typeface="Arial"/>
                <a:cs typeface="Arial"/>
              </a:rPr>
              <a:t>Memory</a:t>
            </a:r>
            <a:r>
              <a:rPr sz="14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feature</a:t>
            </a:r>
            <a:r>
              <a:rPr sz="1400" spc="-1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let</a:t>
            </a:r>
            <a:r>
              <a:rPr sz="14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you</a:t>
            </a:r>
            <a:r>
              <a:rPr sz="1400" spc="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lift</a:t>
            </a:r>
            <a:r>
              <a:rPr sz="14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kettle</a:t>
            </a:r>
            <a:r>
              <a:rPr sz="1400" spc="-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body</a:t>
            </a:r>
            <a:r>
              <a:rPr sz="1400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off</a:t>
            </a:r>
            <a:r>
              <a:rPr sz="14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base</a:t>
            </a:r>
            <a:r>
              <a:rPr sz="14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5555"/>
                </a:solidFill>
                <a:latin typeface="Arial"/>
                <a:cs typeface="Arial"/>
              </a:rPr>
              <a:t>while </a:t>
            </a: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maintaining</a:t>
            </a:r>
            <a:r>
              <a:rPr sz="1400" spc="-1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settings</a:t>
            </a: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555555"/>
                </a:solidFill>
                <a:latin typeface="Arial"/>
                <a:cs typeface="Arial"/>
              </a:rPr>
              <a:t>Limited</a:t>
            </a:r>
            <a:r>
              <a:rPr sz="14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55555"/>
                </a:solidFill>
                <a:latin typeface="Arial"/>
                <a:cs typeface="Arial"/>
              </a:rPr>
              <a:t>3-</a:t>
            </a:r>
            <a:r>
              <a:rPr sz="1400" spc="-25" dirty="0">
                <a:solidFill>
                  <a:srgbClr val="555555"/>
                </a:solidFill>
                <a:latin typeface="Arial"/>
                <a:cs typeface="Arial"/>
              </a:rPr>
              <a:t>year</a:t>
            </a:r>
            <a:r>
              <a:rPr sz="14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55555"/>
                </a:solidFill>
                <a:latin typeface="Arial"/>
                <a:cs typeface="Arial"/>
              </a:rPr>
              <a:t>warranty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3755" y="1135380"/>
            <a:ext cx="4937747" cy="458723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3C85C5B4-0454-4F14-A7E3-6FC3D6B1E816}"/>
              </a:ext>
            </a:extLst>
          </p:cNvPr>
          <p:cNvSpPr txBox="1"/>
          <p:nvPr/>
        </p:nvSpPr>
        <p:spPr>
          <a:xfrm>
            <a:off x="3276600" y="5270583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2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989C133-A6B0-4415-A339-1219EC51B87F}"/>
              </a:ext>
            </a:extLst>
          </p:cNvPr>
          <p:cNvSpPr txBox="1"/>
          <p:nvPr/>
        </p:nvSpPr>
        <p:spPr>
          <a:xfrm>
            <a:off x="4728753" y="5214206"/>
            <a:ext cx="1281756" cy="49821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$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12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9.95</a:t>
            </a:r>
            <a:endParaRPr lang="en-US" sz="12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>
              <a:spcBef>
                <a:spcPts val="505"/>
              </a:spcBef>
            </a:pP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August 1, 2022</a:t>
            </a:r>
            <a:endParaRPr sz="1200" b="1" spc="-20" dirty="0">
              <a:solidFill>
                <a:srgbClr val="2C3B4E"/>
              </a:solidFill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0D96EE6-B987-4B75-8711-8A2EC3E73F4B}"/>
              </a:ext>
            </a:extLst>
          </p:cNvPr>
          <p:cNvSpPr txBox="1">
            <a:spLocks/>
          </p:cNvSpPr>
          <p:nvPr/>
        </p:nvSpPr>
        <p:spPr>
          <a:xfrm>
            <a:off x="738229" y="1056121"/>
            <a:ext cx="9630410" cy="41171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3970" marR="5080" indent="-1905">
              <a:lnSpc>
                <a:spcPts val="2890"/>
              </a:lnSpc>
              <a:spcBef>
                <a:spcPts val="580"/>
              </a:spcBef>
            </a:pPr>
            <a:r>
              <a:rPr lang="en-US" sz="20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FCC-1</a:t>
            </a:r>
          </a:p>
        </p:txBody>
      </p:sp>
    </p:spTree>
    <p:extLst>
      <p:ext uri="{BB962C8B-B14F-4D97-AF65-F5344CB8AC3E}">
        <p14:creationId xmlns:p14="http://schemas.microsoft.com/office/powerpoint/2010/main" val="383575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229" y="535511"/>
            <a:ext cx="7733030" cy="508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35" dirty="0">
                <a:latin typeface="Arial"/>
                <a:cs typeface="Arial"/>
              </a:rPr>
              <a:t>Cuisinart®</a:t>
            </a:r>
            <a:r>
              <a:rPr lang="en-US" sz="2800" b="1" spc="-120" dirty="0">
                <a:latin typeface="Arial"/>
                <a:cs typeface="Arial"/>
              </a:rPr>
              <a:t> </a:t>
            </a:r>
            <a:r>
              <a:rPr lang="en-US" sz="2800" b="1" spc="-20" dirty="0">
                <a:latin typeface="Arial"/>
                <a:cs typeface="Arial"/>
              </a:rPr>
              <a:t>Classic</a:t>
            </a:r>
            <a:r>
              <a:rPr lang="en-US" sz="2800" b="1" spc="-110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12-</a:t>
            </a:r>
            <a:r>
              <a:rPr lang="en-US" sz="2800" b="1" spc="-25" dirty="0">
                <a:latin typeface="Arial"/>
                <a:cs typeface="Arial"/>
              </a:rPr>
              <a:t>cup</a:t>
            </a:r>
            <a:r>
              <a:rPr lang="en-US" sz="2800" b="1" spc="-17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Percolator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229" y="1605233"/>
            <a:ext cx="4901565" cy="37719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5" dirty="0">
                <a:latin typeface="+mn-lt"/>
                <a:cs typeface="Arial"/>
              </a:rPr>
              <a:t>Convenient</a:t>
            </a:r>
            <a:r>
              <a:rPr sz="1600" spc="-114" dirty="0">
                <a:latin typeface="+mn-lt"/>
                <a:cs typeface="Arial"/>
              </a:rPr>
              <a:t> </a:t>
            </a:r>
            <a:r>
              <a:rPr sz="1600" spc="-25" dirty="0">
                <a:latin typeface="+mn-lt"/>
                <a:cs typeface="Arial"/>
              </a:rPr>
              <a:t>capacity</a:t>
            </a:r>
            <a:r>
              <a:rPr sz="1600" spc="-9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of</a:t>
            </a:r>
            <a:r>
              <a:rPr sz="1600" spc="1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6</a:t>
            </a:r>
            <a:r>
              <a:rPr sz="1600" spc="-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to</a:t>
            </a:r>
            <a:r>
              <a:rPr sz="1600" spc="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12</a:t>
            </a:r>
            <a:r>
              <a:rPr sz="1600" spc="-15" dirty="0">
                <a:latin typeface="+mn-lt"/>
                <a:cs typeface="Arial"/>
              </a:rPr>
              <a:t> </a:t>
            </a:r>
            <a:r>
              <a:rPr sz="1600" spc="-20" dirty="0">
                <a:latin typeface="+mn-lt"/>
                <a:cs typeface="Arial"/>
              </a:rPr>
              <a:t>cups</a:t>
            </a:r>
            <a:endParaRPr sz="1600" dirty="0">
              <a:latin typeface="+mn-lt"/>
              <a:cs typeface="Arial"/>
            </a:endParaRPr>
          </a:p>
          <a:p>
            <a:pPr marL="241300" marR="402590" indent="-228600">
              <a:lnSpc>
                <a:spcPts val="1689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+mn-lt"/>
                <a:cs typeface="Arial"/>
              </a:rPr>
              <a:t>Precision</a:t>
            </a:r>
            <a:r>
              <a:rPr sz="1600" spc="-110" dirty="0">
                <a:latin typeface="+mn-lt"/>
                <a:cs typeface="Arial"/>
              </a:rPr>
              <a:t> </a:t>
            </a:r>
            <a:r>
              <a:rPr sz="1600" spc="-40" dirty="0">
                <a:latin typeface="+mn-lt"/>
                <a:cs typeface="Arial"/>
              </a:rPr>
              <a:t>no-</a:t>
            </a:r>
            <a:r>
              <a:rPr sz="1600" dirty="0">
                <a:latin typeface="+mn-lt"/>
                <a:cs typeface="Arial"/>
              </a:rPr>
              <a:t>drip</a:t>
            </a:r>
            <a:r>
              <a:rPr sz="1600" spc="-6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spout:</a:t>
            </a:r>
            <a:r>
              <a:rPr sz="1600" spc="-5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long,</a:t>
            </a:r>
            <a:r>
              <a:rPr sz="1600" spc="-10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tapered</a:t>
            </a:r>
            <a:r>
              <a:rPr sz="1600" spc="-4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and</a:t>
            </a:r>
            <a:r>
              <a:rPr sz="1600" spc="-8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pours without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a</a:t>
            </a:r>
            <a:r>
              <a:rPr sz="1600" spc="-25" dirty="0">
                <a:latin typeface="+mn-lt"/>
                <a:cs typeface="Arial"/>
              </a:rPr>
              <a:t> </a:t>
            </a:r>
            <a:r>
              <a:rPr sz="1600" spc="-20" dirty="0">
                <a:latin typeface="+mn-lt"/>
                <a:cs typeface="Arial"/>
              </a:rPr>
              <a:t>spill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+mn-lt"/>
                <a:cs typeface="Arial"/>
              </a:rPr>
              <a:t>Stainless</a:t>
            </a:r>
            <a:r>
              <a:rPr sz="1600" spc="-14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steel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housing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45" dirty="0">
                <a:latin typeface="+mn-lt"/>
                <a:cs typeface="Arial"/>
              </a:rPr>
              <a:t>Transparent</a:t>
            </a:r>
            <a:r>
              <a:rPr sz="1600" spc="-7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knob</a:t>
            </a:r>
            <a:r>
              <a:rPr sz="1600" spc="-10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reveals</a:t>
            </a:r>
            <a:r>
              <a:rPr sz="1600" spc="-90" dirty="0">
                <a:latin typeface="+mn-lt"/>
                <a:cs typeface="Arial"/>
              </a:rPr>
              <a:t> </a:t>
            </a:r>
            <a:r>
              <a:rPr sz="1600" spc="-20" dirty="0">
                <a:latin typeface="+mn-lt"/>
                <a:cs typeface="Arial"/>
              </a:rPr>
              <a:t>progress</a:t>
            </a:r>
            <a:r>
              <a:rPr sz="1600" spc="-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of</a:t>
            </a:r>
            <a:r>
              <a:rPr sz="1600" spc="-4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the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brew</a:t>
            </a:r>
            <a:r>
              <a:rPr sz="1600" spc="-5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cycle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+mn-lt"/>
                <a:cs typeface="Arial"/>
              </a:rPr>
              <a:t>Comfortable</a:t>
            </a:r>
            <a:r>
              <a:rPr sz="1600" spc="-5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handle</a:t>
            </a:r>
            <a:endParaRPr sz="1600" dirty="0">
              <a:latin typeface="+mn-lt"/>
              <a:cs typeface="Arial"/>
            </a:endParaRPr>
          </a:p>
          <a:p>
            <a:pPr marL="241300" marR="5080" indent="-229235">
              <a:lnSpc>
                <a:spcPts val="1700"/>
              </a:lnSpc>
              <a:spcBef>
                <a:spcPts val="1019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70" dirty="0">
                <a:latin typeface="+mn-lt"/>
                <a:cs typeface="Arial"/>
              </a:rPr>
              <a:t>Stay-</a:t>
            </a:r>
            <a:r>
              <a:rPr sz="1600" dirty="0">
                <a:latin typeface="+mn-lt"/>
                <a:cs typeface="Arial"/>
              </a:rPr>
              <a:t>cool</a:t>
            </a:r>
            <a:r>
              <a:rPr sz="1600" spc="4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bottom</a:t>
            </a:r>
            <a:r>
              <a:rPr sz="1600" spc="3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–</a:t>
            </a:r>
            <a:r>
              <a:rPr sz="1600" spc="-5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sits</a:t>
            </a:r>
            <a:r>
              <a:rPr sz="1600" spc="-55" dirty="0">
                <a:latin typeface="+mn-lt"/>
                <a:cs typeface="Arial"/>
              </a:rPr>
              <a:t> </a:t>
            </a:r>
            <a:r>
              <a:rPr sz="1600" spc="-25" dirty="0">
                <a:latin typeface="+mn-lt"/>
                <a:cs typeface="Arial"/>
              </a:rPr>
              <a:t>safely</a:t>
            </a:r>
            <a:r>
              <a:rPr sz="1600" spc="-95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on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any</a:t>
            </a:r>
            <a:r>
              <a:rPr sz="1600" spc="-5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surface</a:t>
            </a:r>
            <a:r>
              <a:rPr sz="1600" spc="-8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without scarring</a:t>
            </a:r>
            <a:endParaRPr sz="1600" dirty="0">
              <a:latin typeface="+mn-lt"/>
              <a:cs typeface="Arial"/>
            </a:endParaRPr>
          </a:p>
          <a:p>
            <a:pPr marL="240665" marR="158115" indent="-228600">
              <a:lnSpc>
                <a:spcPts val="1700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0" dirty="0">
                <a:latin typeface="+mn-lt"/>
                <a:cs typeface="Arial"/>
              </a:rPr>
              <a:t>Ready</a:t>
            </a:r>
            <a:r>
              <a:rPr sz="1600" spc="-105" dirty="0">
                <a:latin typeface="+mn-lt"/>
                <a:cs typeface="Arial"/>
              </a:rPr>
              <a:t> </a:t>
            </a:r>
            <a:r>
              <a:rPr sz="1600" spc="-25" dirty="0">
                <a:latin typeface="+mn-lt"/>
                <a:cs typeface="Arial"/>
              </a:rPr>
              <a:t>indicator</a:t>
            </a:r>
            <a:r>
              <a:rPr sz="1600" spc="-10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light</a:t>
            </a:r>
            <a:r>
              <a:rPr sz="1600" spc="-12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shows</a:t>
            </a:r>
            <a:r>
              <a:rPr sz="1600" spc="-5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when</a:t>
            </a:r>
            <a:r>
              <a:rPr sz="1600" spc="-20" dirty="0">
                <a:latin typeface="+mn-lt"/>
                <a:cs typeface="Arial"/>
              </a:rPr>
              <a:t> </a:t>
            </a:r>
            <a:r>
              <a:rPr sz="1600" spc="-25" dirty="0">
                <a:latin typeface="+mn-lt"/>
                <a:cs typeface="Arial"/>
              </a:rPr>
              <a:t>coffee</a:t>
            </a:r>
            <a:r>
              <a:rPr sz="1600" spc="-5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is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spc="-20" dirty="0">
                <a:latin typeface="+mn-lt"/>
                <a:cs typeface="Arial"/>
              </a:rPr>
              <a:t>ready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spc="-25" dirty="0">
                <a:latin typeface="+mn-lt"/>
                <a:cs typeface="Arial"/>
              </a:rPr>
              <a:t>to </a:t>
            </a:r>
            <a:r>
              <a:rPr sz="1600" spc="-10" dirty="0">
                <a:latin typeface="+mn-lt"/>
                <a:cs typeface="Arial"/>
              </a:rPr>
              <a:t>pour</a:t>
            </a:r>
            <a:r>
              <a:rPr sz="1600" spc="-85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and</a:t>
            </a:r>
            <a:r>
              <a:rPr sz="1600" spc="-8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enjoy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5" dirty="0">
                <a:latin typeface="+mn-lt"/>
                <a:cs typeface="Arial"/>
              </a:rPr>
              <a:t>Detachable </a:t>
            </a:r>
            <a:r>
              <a:rPr sz="1600" spc="-20" dirty="0">
                <a:latin typeface="+mn-lt"/>
                <a:cs typeface="Arial"/>
              </a:rPr>
              <a:t>cord</a:t>
            </a:r>
            <a:endParaRPr sz="16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+mn-lt"/>
                <a:cs typeface="Arial"/>
              </a:rPr>
              <a:t>Limited</a:t>
            </a:r>
            <a:r>
              <a:rPr sz="1600" spc="-65" dirty="0">
                <a:latin typeface="+mn-lt"/>
                <a:cs typeface="Arial"/>
              </a:rPr>
              <a:t> </a:t>
            </a:r>
            <a:r>
              <a:rPr sz="1600" spc="-90" dirty="0">
                <a:latin typeface="+mn-lt"/>
                <a:cs typeface="Arial"/>
              </a:rPr>
              <a:t>3-</a:t>
            </a:r>
            <a:r>
              <a:rPr sz="1600" spc="-95" dirty="0">
                <a:latin typeface="+mn-lt"/>
                <a:cs typeface="Arial"/>
              </a:rPr>
              <a:t>Year</a:t>
            </a:r>
            <a:r>
              <a:rPr sz="1600" spc="-12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Warranty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543B089-CCD7-48DD-A4EE-C004BC622A5C}"/>
              </a:ext>
            </a:extLst>
          </p:cNvPr>
          <p:cNvSpPr txBox="1"/>
          <p:nvPr/>
        </p:nvSpPr>
        <p:spPr>
          <a:xfrm>
            <a:off x="3484053" y="4890357"/>
            <a:ext cx="1865002" cy="545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4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4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22FDA18-EB69-47DE-9E74-63D76D23E526}"/>
              </a:ext>
            </a:extLst>
          </p:cNvPr>
          <p:cNvSpPr txBox="1"/>
          <p:nvPr/>
        </p:nvSpPr>
        <p:spPr>
          <a:xfrm>
            <a:off x="5075684" y="4886041"/>
            <a:ext cx="1281756" cy="5597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$</a:t>
            </a:r>
            <a:r>
              <a:rPr lang="en-US" sz="1400" b="1" spc="-20" dirty="0">
                <a:solidFill>
                  <a:srgbClr val="2C3B4E"/>
                </a:solidFill>
                <a:latin typeface="Arial"/>
                <a:cs typeface="Arial"/>
              </a:rPr>
              <a:t>7</a:t>
            </a: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9.95</a:t>
            </a:r>
            <a:endParaRPr lang="en-US" sz="14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>
              <a:spcBef>
                <a:spcPts val="505"/>
              </a:spcBef>
            </a:pPr>
            <a:r>
              <a:rPr lang="en-US" sz="1400" b="1" spc="-20" dirty="0">
                <a:solidFill>
                  <a:srgbClr val="2C3B4E"/>
                </a:solidFill>
                <a:latin typeface="Arial"/>
                <a:cs typeface="Arial"/>
              </a:rPr>
              <a:t>Now</a:t>
            </a:r>
            <a:endParaRPr sz="1400" b="1" spc="-20" dirty="0">
              <a:solidFill>
                <a:srgbClr val="2C3B4E"/>
              </a:solidFill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79BE80A-6721-476B-B8B5-5993D1070FB3}"/>
              </a:ext>
            </a:extLst>
          </p:cNvPr>
          <p:cNvSpPr txBox="1">
            <a:spLocks/>
          </p:cNvSpPr>
          <p:nvPr/>
        </p:nvSpPr>
        <p:spPr>
          <a:xfrm>
            <a:off x="738229" y="1093676"/>
            <a:ext cx="9630410" cy="4233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3970" marR="5080" indent="-1905">
              <a:lnSpc>
                <a:spcPts val="2890"/>
              </a:lnSpc>
              <a:spcBef>
                <a:spcPts val="580"/>
              </a:spcBef>
            </a:pPr>
            <a:r>
              <a:rPr lang="en-US" sz="20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PRC-12N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A coffee maker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D2D2C39B-6008-436C-9F1B-5715919C1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46" y="1040400"/>
            <a:ext cx="4901565" cy="49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702" y="476185"/>
            <a:ext cx="9630410" cy="44627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970" marR="5080" indent="-1905">
              <a:lnSpc>
                <a:spcPts val="2890"/>
              </a:lnSpc>
              <a:spcBef>
                <a:spcPts val="580"/>
              </a:spcBef>
            </a:pPr>
            <a:r>
              <a:rPr lang="en-US" sz="2800" b="1" spc="-20" dirty="0">
                <a:latin typeface="Arial"/>
                <a:cs typeface="Arial"/>
              </a:rPr>
              <a:t>Coffee</a:t>
            </a:r>
            <a:r>
              <a:rPr lang="en-US" sz="2800" b="1" spc="-175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Center®</a:t>
            </a:r>
            <a:r>
              <a:rPr lang="en-US" sz="2800" b="1" spc="-50" dirty="0">
                <a:latin typeface="Arial"/>
                <a:cs typeface="Arial"/>
              </a:rPr>
              <a:t> </a:t>
            </a:r>
            <a:r>
              <a:rPr lang="en-US" sz="2800" b="1" spc="-70" dirty="0">
                <a:latin typeface="Arial"/>
                <a:cs typeface="Arial"/>
              </a:rPr>
              <a:t>Barista</a:t>
            </a:r>
            <a:r>
              <a:rPr lang="en-US" sz="2800" b="1" spc="-17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Bar</a:t>
            </a:r>
            <a:r>
              <a:rPr lang="en-US" sz="2800" b="1" spc="-114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4-</a:t>
            </a:r>
            <a:r>
              <a:rPr lang="en-US" sz="2800" b="1" spc="-45" dirty="0">
                <a:latin typeface="Arial"/>
                <a:cs typeface="Arial"/>
              </a:rPr>
              <a:t>in-</a:t>
            </a:r>
            <a:r>
              <a:rPr lang="en-US" sz="2800" b="1" dirty="0">
                <a:latin typeface="Arial"/>
                <a:cs typeface="Arial"/>
              </a:rPr>
              <a:t>1</a:t>
            </a:r>
            <a:r>
              <a:rPr lang="en-US" sz="2800" b="1" spc="-14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Coffeemaker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702" y="1482421"/>
            <a:ext cx="5789295" cy="41173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0665" marR="245745" indent="-228600">
              <a:lnSpc>
                <a:spcPct val="70000"/>
              </a:lnSpc>
              <a:spcBef>
                <a:spcPts val="56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latin typeface="+mn-lt"/>
                <a:cs typeface="Arial"/>
              </a:rPr>
              <a:t>12</a:t>
            </a:r>
            <a:r>
              <a:rPr sz="1300" spc="-9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Cup</a:t>
            </a:r>
            <a:r>
              <a:rPr sz="1300" spc="-80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Coffeemaker</a:t>
            </a:r>
            <a:r>
              <a:rPr sz="1300" spc="6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with</a:t>
            </a:r>
            <a:r>
              <a:rPr sz="1300" spc="-2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Single</a:t>
            </a:r>
            <a:r>
              <a:rPr sz="1300" spc="-8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Serve</a:t>
            </a:r>
            <a:r>
              <a:rPr sz="1300" spc="1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cup</a:t>
            </a:r>
            <a:r>
              <a:rPr sz="1300" spc="-55" dirty="0">
                <a:latin typeface="+mn-lt"/>
                <a:cs typeface="Arial"/>
              </a:rPr>
              <a:t> </a:t>
            </a:r>
            <a:r>
              <a:rPr sz="1300" spc="-50" dirty="0">
                <a:latin typeface="+mn-lt"/>
                <a:cs typeface="Arial"/>
              </a:rPr>
              <a:t>brewer,</a:t>
            </a:r>
            <a:r>
              <a:rPr sz="1300" spc="-4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Nespresso</a:t>
            </a:r>
            <a:r>
              <a:rPr sz="1300" spc="-5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®</a:t>
            </a:r>
            <a:r>
              <a:rPr sz="1300" spc="-6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Capsule </a:t>
            </a:r>
            <a:r>
              <a:rPr sz="1300" spc="-35" dirty="0">
                <a:latin typeface="+mn-lt"/>
                <a:cs typeface="Arial"/>
              </a:rPr>
              <a:t>brewer,</a:t>
            </a:r>
            <a:r>
              <a:rPr sz="1300" spc="-6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and</a:t>
            </a:r>
            <a:r>
              <a:rPr sz="1300" spc="-6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Steam</a:t>
            </a:r>
            <a:r>
              <a:rPr sz="1300" spc="-50" dirty="0">
                <a:latin typeface="+mn-lt"/>
                <a:cs typeface="Arial"/>
              </a:rPr>
              <a:t> </a:t>
            </a:r>
            <a:r>
              <a:rPr sz="1300" spc="-35" dirty="0">
                <a:latin typeface="+mn-lt"/>
                <a:cs typeface="Arial"/>
              </a:rPr>
              <a:t>Wand</a:t>
            </a:r>
            <a:r>
              <a:rPr sz="1300" spc="-14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for</a:t>
            </a:r>
            <a:r>
              <a:rPr sz="1300" spc="-5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Hot</a:t>
            </a:r>
            <a:r>
              <a:rPr sz="1300" spc="-9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water</a:t>
            </a:r>
            <a:r>
              <a:rPr sz="1300" spc="1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or</a:t>
            </a:r>
            <a:r>
              <a:rPr sz="1300" spc="-5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Milk</a:t>
            </a:r>
            <a:endParaRPr sz="13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5" dirty="0">
                <a:latin typeface="+mn-lt"/>
                <a:cs typeface="Arial"/>
              </a:rPr>
              <a:t>Drip</a:t>
            </a:r>
            <a:r>
              <a:rPr sz="1300" spc="-6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Coffee: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30" dirty="0">
                <a:latin typeface="+mn-lt"/>
                <a:cs typeface="Arial"/>
              </a:rPr>
              <a:t>12-</a:t>
            </a:r>
            <a:r>
              <a:rPr sz="1300" dirty="0">
                <a:latin typeface="+mn-lt"/>
                <a:cs typeface="Arial"/>
              </a:rPr>
              <a:t>cup</a:t>
            </a:r>
            <a:r>
              <a:rPr sz="1300" spc="-3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glass</a:t>
            </a:r>
            <a:r>
              <a:rPr sz="1300" spc="-4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carafe</a:t>
            </a:r>
            <a:endParaRPr sz="1300" dirty="0">
              <a:latin typeface="+mn-lt"/>
              <a:cs typeface="Arial"/>
            </a:endParaRPr>
          </a:p>
          <a:p>
            <a:pPr marL="697865" marR="149225" lvl="1" indent="-228600">
              <a:lnSpc>
                <a:spcPct val="70000"/>
              </a:lnSpc>
              <a:spcBef>
                <a:spcPts val="530"/>
              </a:spcBef>
              <a:buChar char="•"/>
              <a:tabLst>
                <a:tab pos="697865" algn="l"/>
                <a:tab pos="698500" algn="l"/>
              </a:tabLst>
            </a:pPr>
            <a:r>
              <a:rPr sz="1300" spc="-10" dirty="0">
                <a:latin typeface="+mn-lt"/>
                <a:cs typeface="Arial"/>
              </a:rPr>
              <a:t>Fully</a:t>
            </a:r>
            <a:r>
              <a:rPr sz="1300" spc="-8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automatic</a:t>
            </a:r>
            <a:r>
              <a:rPr sz="1300" spc="9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with</a:t>
            </a:r>
            <a:r>
              <a:rPr sz="1300" spc="15" dirty="0">
                <a:latin typeface="+mn-lt"/>
                <a:cs typeface="Arial"/>
              </a:rPr>
              <a:t> </a:t>
            </a:r>
            <a:r>
              <a:rPr sz="1300" spc="-40" dirty="0">
                <a:latin typeface="+mn-lt"/>
                <a:cs typeface="Arial"/>
              </a:rPr>
              <a:t>24-</a:t>
            </a:r>
            <a:r>
              <a:rPr sz="1300" dirty="0">
                <a:latin typeface="+mn-lt"/>
                <a:cs typeface="Arial"/>
              </a:rPr>
              <a:t>hour</a:t>
            </a:r>
            <a:r>
              <a:rPr sz="1300" spc="45" dirty="0">
                <a:latin typeface="+mn-lt"/>
                <a:cs typeface="Arial"/>
              </a:rPr>
              <a:t> </a:t>
            </a:r>
            <a:r>
              <a:rPr sz="1300" spc="-50" dirty="0">
                <a:latin typeface="+mn-lt"/>
                <a:cs typeface="Arial"/>
              </a:rPr>
              <a:t>programmability,</a:t>
            </a:r>
            <a:r>
              <a:rPr sz="1300" spc="-110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Adjustable</a:t>
            </a:r>
            <a:r>
              <a:rPr sz="1300" spc="-3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Keep</a:t>
            </a:r>
            <a:r>
              <a:rPr sz="1300" spc="-1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Warm </a:t>
            </a:r>
            <a:r>
              <a:rPr sz="1300" spc="-30" dirty="0">
                <a:latin typeface="+mn-lt"/>
                <a:cs typeface="Arial"/>
              </a:rPr>
              <a:t>and</a:t>
            </a:r>
            <a:r>
              <a:rPr sz="1300" spc="-23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Auto</a:t>
            </a:r>
            <a:r>
              <a:rPr sz="1300" spc="-8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shutoff</a:t>
            </a:r>
            <a:r>
              <a:rPr sz="1300" spc="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(0–4</a:t>
            </a:r>
            <a:r>
              <a:rPr sz="1300" spc="-4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hours)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ts val="1475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10" dirty="0">
                <a:latin typeface="+mn-lt"/>
                <a:cs typeface="Arial"/>
              </a:rPr>
              <a:t>Brew</a:t>
            </a:r>
            <a:r>
              <a:rPr sz="1300" spc="-85" dirty="0">
                <a:latin typeface="+mn-lt"/>
                <a:cs typeface="Arial"/>
              </a:rPr>
              <a:t> </a:t>
            </a:r>
            <a:r>
              <a:rPr sz="1300" spc="-25" dirty="0">
                <a:latin typeface="+mn-lt"/>
                <a:cs typeface="Arial"/>
              </a:rPr>
              <a:t>Pause™</a:t>
            </a:r>
            <a:r>
              <a:rPr sz="1300" spc="-2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feature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dirty="0">
                <a:latin typeface="+mn-lt"/>
                <a:cs typeface="Arial"/>
              </a:rPr>
              <a:t>Brew</a:t>
            </a:r>
            <a:r>
              <a:rPr sz="1300" spc="-9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strength</a:t>
            </a:r>
            <a:r>
              <a:rPr sz="1300" spc="-6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control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10" dirty="0">
                <a:latin typeface="+mn-lt"/>
                <a:cs typeface="Arial"/>
              </a:rPr>
              <a:t>Gold</a:t>
            </a:r>
            <a:r>
              <a:rPr sz="1300" spc="-8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tone,</a:t>
            </a:r>
            <a:r>
              <a:rPr sz="1300" spc="-50" dirty="0">
                <a:latin typeface="+mn-lt"/>
                <a:cs typeface="Arial"/>
              </a:rPr>
              <a:t> </a:t>
            </a:r>
            <a:r>
              <a:rPr sz="1300" spc="-30" dirty="0">
                <a:latin typeface="+mn-lt"/>
                <a:cs typeface="Arial"/>
              </a:rPr>
              <a:t>commercial-</a:t>
            </a:r>
            <a:r>
              <a:rPr sz="1300" dirty="0">
                <a:latin typeface="+mn-lt"/>
                <a:cs typeface="Arial"/>
              </a:rPr>
              <a:t>style,</a:t>
            </a:r>
            <a:r>
              <a:rPr sz="1300" spc="1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permanent</a:t>
            </a:r>
            <a:r>
              <a:rPr sz="1300" spc="7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filter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20" dirty="0">
                <a:latin typeface="+mn-lt"/>
                <a:cs typeface="Arial"/>
              </a:rPr>
              <a:t>Charcoal</a:t>
            </a:r>
            <a:r>
              <a:rPr sz="1300" spc="-1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water</a:t>
            </a:r>
            <a:r>
              <a:rPr sz="1300" spc="-4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filter</a:t>
            </a:r>
            <a:endParaRPr sz="13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5" dirty="0">
                <a:latin typeface="+mn-lt"/>
                <a:cs typeface="Arial"/>
              </a:rPr>
              <a:t>Single</a:t>
            </a:r>
            <a:r>
              <a:rPr sz="1300" spc="-7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Serve</a:t>
            </a:r>
            <a:r>
              <a:rPr sz="1300" spc="-2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Brewer:</a:t>
            </a:r>
            <a:endParaRPr sz="1300" dirty="0">
              <a:latin typeface="+mn-lt"/>
              <a:cs typeface="Arial"/>
            </a:endParaRPr>
          </a:p>
          <a:p>
            <a:pPr marL="698500" marR="5080" lvl="1" indent="-229235">
              <a:lnSpc>
                <a:spcPct val="70000"/>
              </a:lnSpc>
              <a:spcBef>
                <a:spcPts val="530"/>
              </a:spcBef>
              <a:buChar char="•"/>
              <a:tabLst>
                <a:tab pos="697865" algn="l"/>
                <a:tab pos="698500" algn="l"/>
              </a:tabLst>
            </a:pPr>
            <a:r>
              <a:rPr sz="1300" spc="-20" dirty="0">
                <a:latin typeface="+mn-lt"/>
                <a:cs typeface="Arial"/>
              </a:rPr>
              <a:t>Compatible</a:t>
            </a:r>
            <a:r>
              <a:rPr sz="1300" spc="-4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with</a:t>
            </a:r>
            <a:r>
              <a:rPr sz="1300" spc="-1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any</a:t>
            </a:r>
            <a:r>
              <a:rPr sz="1300" spc="-3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brand</a:t>
            </a:r>
            <a:r>
              <a:rPr sz="1300" spc="-1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of</a:t>
            </a:r>
            <a:r>
              <a:rPr sz="1300" spc="-80" dirty="0">
                <a:latin typeface="+mn-lt"/>
                <a:cs typeface="Arial"/>
              </a:rPr>
              <a:t> </a:t>
            </a:r>
            <a:r>
              <a:rPr sz="1300" spc="-30" dirty="0">
                <a:latin typeface="+mn-lt"/>
                <a:cs typeface="Arial"/>
              </a:rPr>
              <a:t>single-</a:t>
            </a:r>
            <a:r>
              <a:rPr sz="1300" dirty="0">
                <a:latin typeface="+mn-lt"/>
                <a:cs typeface="Arial"/>
              </a:rPr>
              <a:t>cup</a:t>
            </a:r>
            <a:r>
              <a:rPr sz="1300" spc="-1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pod,</a:t>
            </a:r>
            <a:r>
              <a:rPr sz="1300" spc="-3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including</a:t>
            </a:r>
            <a:r>
              <a:rPr sz="1300" spc="-4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Keurig</a:t>
            </a:r>
            <a:r>
              <a:rPr sz="1300" spc="-25" dirty="0">
                <a:latin typeface="+mn-lt"/>
                <a:cs typeface="Arial"/>
              </a:rPr>
              <a:t> </a:t>
            </a:r>
            <a:r>
              <a:rPr sz="1300" spc="-30" dirty="0">
                <a:latin typeface="+mn-lt"/>
                <a:cs typeface="Arial"/>
              </a:rPr>
              <a:t>K-</a:t>
            </a:r>
            <a:r>
              <a:rPr sz="1300" spc="-20" dirty="0">
                <a:latin typeface="+mn-lt"/>
                <a:cs typeface="Arial"/>
              </a:rPr>
              <a:t>Cup® pods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ts val="1475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dirty="0">
                <a:latin typeface="+mn-lt"/>
                <a:cs typeface="Arial"/>
              </a:rPr>
              <a:t>3</a:t>
            </a:r>
            <a:r>
              <a:rPr sz="1300" spc="-9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brewing</a:t>
            </a:r>
            <a:r>
              <a:rPr sz="1300" spc="1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sizes:</a:t>
            </a:r>
            <a:r>
              <a:rPr sz="1300" spc="-8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6oz,</a:t>
            </a:r>
            <a:r>
              <a:rPr sz="1300" spc="-6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8oz,</a:t>
            </a:r>
            <a:r>
              <a:rPr sz="1300" spc="-70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10oz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dirty="0">
                <a:latin typeface="+mn-lt"/>
                <a:cs typeface="Arial"/>
              </a:rPr>
              <a:t>42</a:t>
            </a:r>
            <a:r>
              <a:rPr sz="1300" spc="-9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oz</a:t>
            </a:r>
            <a:r>
              <a:rPr sz="1300" spc="-5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Removable</a:t>
            </a:r>
            <a:r>
              <a:rPr sz="1300" spc="60" dirty="0">
                <a:latin typeface="+mn-lt"/>
                <a:cs typeface="Arial"/>
              </a:rPr>
              <a:t> </a:t>
            </a:r>
            <a:r>
              <a:rPr sz="1300" spc="-25" dirty="0">
                <a:latin typeface="+mn-lt"/>
                <a:cs typeface="Arial"/>
              </a:rPr>
              <a:t>Water</a:t>
            </a:r>
            <a:r>
              <a:rPr sz="1300" spc="-10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Reservoir</a:t>
            </a:r>
            <a:endParaRPr sz="13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20" dirty="0">
                <a:latin typeface="+mn-lt"/>
                <a:cs typeface="Arial"/>
              </a:rPr>
              <a:t>Nespresso®</a:t>
            </a:r>
            <a:r>
              <a:rPr sz="1300" spc="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Capsule</a:t>
            </a:r>
            <a:r>
              <a:rPr sz="1300" spc="-3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Brewer: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20" dirty="0">
                <a:latin typeface="+mn-lt"/>
                <a:cs typeface="Arial"/>
              </a:rPr>
              <a:t>Compatible</a:t>
            </a:r>
            <a:r>
              <a:rPr sz="1300" spc="-5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with</a:t>
            </a:r>
            <a:r>
              <a:rPr sz="1300" spc="-3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Nespresso®</a:t>
            </a:r>
            <a:r>
              <a:rPr sz="1300" spc="-5" dirty="0">
                <a:latin typeface="+mn-lt"/>
                <a:cs typeface="Arial"/>
              </a:rPr>
              <a:t> </a:t>
            </a:r>
            <a:r>
              <a:rPr sz="1300" spc="-25" dirty="0">
                <a:latin typeface="+mn-lt"/>
                <a:cs typeface="Arial"/>
              </a:rPr>
              <a:t>OriginalLine-</a:t>
            </a:r>
            <a:r>
              <a:rPr sz="1300" dirty="0">
                <a:latin typeface="+mn-lt"/>
                <a:cs typeface="Arial"/>
              </a:rPr>
              <a:t>style</a:t>
            </a:r>
            <a:r>
              <a:rPr sz="1300" spc="-3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capsules</a:t>
            </a:r>
            <a:endParaRPr sz="1300" dirty="0">
              <a:latin typeface="+mn-lt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300" spc="-20" dirty="0">
                <a:latin typeface="+mn-lt"/>
                <a:cs typeface="Arial"/>
              </a:rPr>
              <a:t>Single</a:t>
            </a:r>
            <a:r>
              <a:rPr sz="1300" spc="-7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or</a:t>
            </a:r>
            <a:r>
              <a:rPr sz="1300" spc="-45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Double</a:t>
            </a:r>
            <a:r>
              <a:rPr sz="1300" spc="-4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espresso</a:t>
            </a:r>
            <a:r>
              <a:rPr sz="1300" spc="-2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sizes</a:t>
            </a:r>
            <a:endParaRPr sz="13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latin typeface="+mn-lt"/>
                <a:cs typeface="Arial"/>
              </a:rPr>
              <a:t>Steam</a:t>
            </a:r>
            <a:r>
              <a:rPr sz="1300" spc="-85" dirty="0">
                <a:latin typeface="+mn-lt"/>
                <a:cs typeface="Arial"/>
              </a:rPr>
              <a:t> </a:t>
            </a:r>
            <a:r>
              <a:rPr sz="1300" spc="-35" dirty="0">
                <a:latin typeface="+mn-lt"/>
                <a:cs typeface="Arial"/>
              </a:rPr>
              <a:t>Wand</a:t>
            </a:r>
            <a:r>
              <a:rPr sz="1300" spc="-16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for</a:t>
            </a:r>
            <a:r>
              <a:rPr sz="1300" spc="-4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hot</a:t>
            </a:r>
            <a:r>
              <a:rPr sz="1300" spc="-65" dirty="0">
                <a:latin typeface="+mn-lt"/>
                <a:cs typeface="Arial"/>
              </a:rPr>
              <a:t> </a:t>
            </a:r>
            <a:r>
              <a:rPr sz="1300" spc="-40" dirty="0">
                <a:latin typeface="+mn-lt"/>
                <a:cs typeface="Arial"/>
              </a:rPr>
              <a:t>water,</a:t>
            </a:r>
            <a:r>
              <a:rPr sz="1300" spc="-5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steamed</a:t>
            </a:r>
            <a:r>
              <a:rPr sz="1300" spc="-3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or</a:t>
            </a:r>
            <a:r>
              <a:rPr sz="1300" spc="-60" dirty="0">
                <a:latin typeface="+mn-lt"/>
                <a:cs typeface="Arial"/>
              </a:rPr>
              <a:t> </a:t>
            </a:r>
            <a:r>
              <a:rPr sz="1300" dirty="0">
                <a:latin typeface="+mn-lt"/>
                <a:cs typeface="Arial"/>
              </a:rPr>
              <a:t>frothed</a:t>
            </a:r>
            <a:r>
              <a:rPr sz="1300" spc="-15" dirty="0">
                <a:latin typeface="+mn-lt"/>
                <a:cs typeface="Arial"/>
              </a:rPr>
              <a:t> </a:t>
            </a:r>
            <a:r>
              <a:rPr sz="1300" spc="-20" dirty="0">
                <a:latin typeface="+mn-lt"/>
                <a:cs typeface="Arial"/>
              </a:rPr>
              <a:t>milk</a:t>
            </a:r>
            <a:endParaRPr sz="13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latin typeface="+mn-lt"/>
                <a:cs typeface="Arial"/>
              </a:rPr>
              <a:t>Limited</a:t>
            </a:r>
            <a:r>
              <a:rPr sz="1300" spc="-25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3</a:t>
            </a:r>
            <a:r>
              <a:rPr sz="1300" spc="-90" dirty="0">
                <a:latin typeface="+mn-lt"/>
                <a:cs typeface="Arial"/>
              </a:rPr>
              <a:t> </a:t>
            </a:r>
            <a:r>
              <a:rPr sz="1300" spc="-100" dirty="0">
                <a:latin typeface="+mn-lt"/>
                <a:cs typeface="Arial"/>
              </a:rPr>
              <a:t>Year</a:t>
            </a:r>
            <a:r>
              <a:rPr sz="1300" spc="-110" dirty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Warranty</a:t>
            </a:r>
            <a:endParaRPr sz="1300" dirty="0">
              <a:latin typeface="+mn-lt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1260347"/>
            <a:ext cx="4136135" cy="462381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057B6E-84B7-4328-BE21-DEEE0EE04EEA}"/>
              </a:ext>
            </a:extLst>
          </p:cNvPr>
          <p:cNvSpPr txBox="1"/>
          <p:nvPr/>
        </p:nvSpPr>
        <p:spPr>
          <a:xfrm>
            <a:off x="2920214" y="5218904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2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9C609F7-314E-4FDE-AB48-8F62181BEF1C}"/>
              </a:ext>
            </a:extLst>
          </p:cNvPr>
          <p:cNvSpPr txBox="1"/>
          <p:nvPr/>
        </p:nvSpPr>
        <p:spPr>
          <a:xfrm>
            <a:off x="4331722" y="5177676"/>
            <a:ext cx="1281756" cy="49821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$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29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9.95</a:t>
            </a:r>
          </a:p>
          <a:p>
            <a:pPr marL="12700">
              <a:spcBef>
                <a:spcPts val="505"/>
              </a:spcBef>
            </a:pP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October 1, 2022</a:t>
            </a:r>
            <a:endParaRPr sz="1200" b="1" spc="-20" dirty="0">
              <a:solidFill>
                <a:srgbClr val="2C3B4E"/>
              </a:solidFill>
              <a:latin typeface="Arial"/>
              <a:cs typeface="Arial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D372CFF-9D1A-4B33-A1EB-53EC07D80037}"/>
              </a:ext>
            </a:extLst>
          </p:cNvPr>
          <p:cNvSpPr txBox="1">
            <a:spLocks/>
          </p:cNvSpPr>
          <p:nvPr/>
        </p:nvSpPr>
        <p:spPr>
          <a:xfrm>
            <a:off x="737702" y="963689"/>
            <a:ext cx="9630410" cy="4233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3970" marR="5080" indent="-1905">
              <a:lnSpc>
                <a:spcPts val="2890"/>
              </a:lnSpc>
              <a:spcBef>
                <a:spcPts val="580"/>
              </a:spcBef>
            </a:pPr>
            <a:r>
              <a:rPr lang="en-US" sz="2000" b="1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SS-4P1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19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35" y="1905000"/>
            <a:ext cx="10844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Food</a:t>
            </a:r>
            <a:r>
              <a:rPr sz="5400" spc="-165" dirty="0"/>
              <a:t> </a:t>
            </a:r>
            <a:r>
              <a:rPr sz="5400" dirty="0"/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79910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137" y="5159671"/>
            <a:ext cx="1865002" cy="545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4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4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213" y="465644"/>
            <a:ext cx="9117587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10" dirty="0">
                <a:latin typeface="Arial"/>
                <a:cs typeface="Arial"/>
              </a:rPr>
              <a:t>Core Custom</a:t>
            </a:r>
            <a:r>
              <a:rPr sz="2000" b="1" dirty="0">
                <a:latin typeface="Arial"/>
                <a:cs typeface="Arial"/>
              </a:rPr>
              <a:t>™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1</a:t>
            </a:r>
            <a:r>
              <a:rPr lang="en-US" sz="2800" b="1" spc="-30" dirty="0">
                <a:latin typeface="Arial"/>
                <a:cs typeface="Arial"/>
              </a:rPr>
              <a:t>0 / 1</a:t>
            </a:r>
            <a:r>
              <a:rPr sz="2800" b="1" spc="-30" dirty="0">
                <a:latin typeface="Arial"/>
                <a:cs typeface="Arial"/>
              </a:rPr>
              <a:t>3-</a:t>
            </a:r>
            <a:r>
              <a:rPr lang="en-US" sz="2800" b="1" spc="-10" dirty="0">
                <a:latin typeface="Arial"/>
                <a:cs typeface="Arial"/>
              </a:rPr>
              <a:t>Cup Food Processors</a:t>
            </a:r>
            <a:br>
              <a:rPr lang="en-US" sz="2800" b="1" spc="-10" dirty="0">
                <a:latin typeface="Arial"/>
                <a:cs typeface="Arial"/>
              </a:rPr>
            </a:br>
            <a:r>
              <a:rPr sz="2800" b="1" spc="-50" dirty="0">
                <a:solidFill>
                  <a:srgbClr val="6C7585"/>
                </a:solidFill>
                <a:latin typeface="Arial"/>
                <a:cs typeface="Arial"/>
              </a:rPr>
              <a:t>FP-</a:t>
            </a:r>
            <a:r>
              <a:rPr sz="2800" b="1" spc="-25" dirty="0">
                <a:solidFill>
                  <a:srgbClr val="6C7585"/>
                </a:solidFill>
                <a:latin typeface="Arial"/>
                <a:cs typeface="Arial"/>
              </a:rPr>
              <a:t>1</a:t>
            </a:r>
            <a:r>
              <a:rPr lang="en-US" sz="2800" b="1" spc="-25" dirty="0">
                <a:solidFill>
                  <a:srgbClr val="6C7585"/>
                </a:solidFill>
                <a:latin typeface="Arial"/>
                <a:cs typeface="Arial"/>
              </a:rPr>
              <a:t>10 / FP-1</a:t>
            </a:r>
            <a:r>
              <a:rPr sz="2800" b="1" spc="-25" dirty="0">
                <a:solidFill>
                  <a:srgbClr val="6C7585"/>
                </a:solidFill>
                <a:latin typeface="Arial"/>
                <a:cs typeface="Arial"/>
              </a:rPr>
              <a:t>30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0740" y="5164929"/>
            <a:ext cx="659765" cy="5597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20" dirty="0">
                <a:solidFill>
                  <a:srgbClr val="2C3B4E"/>
                </a:solidFill>
                <a:latin typeface="Arial"/>
                <a:cs typeface="Arial"/>
              </a:rPr>
              <a:t>$249.95</a:t>
            </a:r>
            <a:endParaRPr lang="en-US" sz="14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>
              <a:spcBef>
                <a:spcPts val="505"/>
              </a:spcBef>
            </a:pPr>
            <a:r>
              <a:rPr lang="en-US" sz="1400" b="1" spc="-20" dirty="0">
                <a:solidFill>
                  <a:srgbClr val="2C3B4E"/>
                </a:solidFill>
                <a:latin typeface="Arial"/>
                <a:cs typeface="Arial"/>
              </a:rPr>
              <a:t>Now</a:t>
            </a:r>
            <a:endParaRPr sz="1400" b="1" spc="-20" dirty="0">
              <a:solidFill>
                <a:srgbClr val="2C3B4E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213" y="1656114"/>
            <a:ext cx="5281930" cy="32348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0665" marR="209550" indent="-228600">
              <a:lnSpc>
                <a:spcPts val="15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+mn-lt"/>
                <a:cs typeface="Arial"/>
              </a:rPr>
              <a:t>New</a:t>
            </a:r>
            <a:r>
              <a:rPr sz="1400" b="1" spc="5" dirty="0">
                <a:latin typeface="+mn-lt"/>
                <a:cs typeface="Arial"/>
              </a:rPr>
              <a:t> </a:t>
            </a:r>
            <a:r>
              <a:rPr sz="1400" b="1" spc="-10" dirty="0">
                <a:latin typeface="+mn-lt"/>
                <a:cs typeface="Arial"/>
              </a:rPr>
              <a:t>motor</a:t>
            </a:r>
            <a:r>
              <a:rPr sz="1400" b="1" spc="-15" dirty="0">
                <a:latin typeface="+mn-lt"/>
                <a:cs typeface="Arial"/>
              </a:rPr>
              <a:t> </a:t>
            </a:r>
            <a:r>
              <a:rPr sz="1400" b="1" spc="-20" dirty="0">
                <a:latin typeface="+mn-lt"/>
                <a:cs typeface="Arial"/>
              </a:rPr>
              <a:t>platform</a:t>
            </a:r>
            <a:r>
              <a:rPr sz="1400" b="1" spc="-80" dirty="0">
                <a:latin typeface="+mn-lt"/>
                <a:cs typeface="Arial"/>
              </a:rPr>
              <a:t> </a:t>
            </a:r>
            <a:r>
              <a:rPr sz="1400" b="1" spc="-35" dirty="0">
                <a:latin typeface="+mn-lt"/>
                <a:cs typeface="Arial"/>
              </a:rPr>
              <a:t>enables</a:t>
            </a:r>
            <a:r>
              <a:rPr sz="1400" b="1" spc="-85" dirty="0">
                <a:latin typeface="+mn-lt"/>
                <a:cs typeface="Arial"/>
              </a:rPr>
              <a:t> </a:t>
            </a:r>
            <a:r>
              <a:rPr sz="1400" b="1" spc="-20" dirty="0">
                <a:latin typeface="+mn-lt"/>
                <a:cs typeface="Arial"/>
              </a:rPr>
              <a:t>this</a:t>
            </a:r>
            <a:r>
              <a:rPr sz="1400" b="1" spc="-60" dirty="0">
                <a:latin typeface="+mn-lt"/>
                <a:cs typeface="Arial"/>
              </a:rPr>
              <a:t> </a:t>
            </a:r>
            <a:r>
              <a:rPr sz="1400" b="1" spc="-20" dirty="0">
                <a:latin typeface="+mn-lt"/>
                <a:cs typeface="Arial"/>
              </a:rPr>
              <a:t>versatile</a:t>
            </a:r>
            <a:r>
              <a:rPr sz="1400" b="1" spc="-105" dirty="0">
                <a:latin typeface="+mn-lt"/>
                <a:cs typeface="Arial"/>
              </a:rPr>
              <a:t> </a:t>
            </a:r>
            <a:r>
              <a:rPr sz="1400" b="1" spc="-20" dirty="0">
                <a:latin typeface="+mn-lt"/>
                <a:cs typeface="Arial"/>
              </a:rPr>
              <a:t>food</a:t>
            </a:r>
            <a:r>
              <a:rPr sz="1400" b="1" spc="-65" dirty="0">
                <a:latin typeface="+mn-lt"/>
                <a:cs typeface="Arial"/>
              </a:rPr>
              <a:t> </a:t>
            </a:r>
            <a:r>
              <a:rPr sz="1400" b="1" spc="-10" dirty="0">
                <a:latin typeface="+mn-lt"/>
                <a:cs typeface="Arial"/>
              </a:rPr>
              <a:t>processing </a:t>
            </a:r>
            <a:r>
              <a:rPr sz="1400" b="1" spc="-20" dirty="0">
                <a:latin typeface="+mn-lt"/>
                <a:cs typeface="Arial"/>
              </a:rPr>
              <a:t>system</a:t>
            </a:r>
            <a:r>
              <a:rPr sz="1400" b="1" spc="10" dirty="0">
                <a:latin typeface="+mn-lt"/>
                <a:cs typeface="Arial"/>
              </a:rPr>
              <a:t> </a:t>
            </a:r>
            <a:r>
              <a:rPr sz="1400" b="1" dirty="0">
                <a:latin typeface="+mn-lt"/>
                <a:cs typeface="Arial"/>
              </a:rPr>
              <a:t>to</a:t>
            </a:r>
            <a:r>
              <a:rPr sz="1400" b="1" spc="-35" dirty="0">
                <a:latin typeface="+mn-lt"/>
                <a:cs typeface="Arial"/>
              </a:rPr>
              <a:t> </a:t>
            </a:r>
            <a:r>
              <a:rPr sz="1400" b="1" dirty="0">
                <a:latin typeface="+mn-lt"/>
                <a:cs typeface="Arial"/>
              </a:rPr>
              <a:t>offer</a:t>
            </a:r>
            <a:r>
              <a:rPr sz="1400" b="1" spc="-75" dirty="0">
                <a:latin typeface="+mn-lt"/>
                <a:cs typeface="Arial"/>
              </a:rPr>
              <a:t> </a:t>
            </a:r>
            <a:r>
              <a:rPr sz="1400" b="1" dirty="0">
                <a:latin typeface="+mn-lt"/>
                <a:cs typeface="Arial"/>
              </a:rPr>
              <a:t>variety</a:t>
            </a:r>
            <a:r>
              <a:rPr sz="1400" b="1" spc="-80" dirty="0">
                <a:latin typeface="+mn-lt"/>
                <a:cs typeface="Arial"/>
              </a:rPr>
              <a:t> </a:t>
            </a:r>
            <a:r>
              <a:rPr sz="1400" b="1" dirty="0">
                <a:latin typeface="+mn-lt"/>
                <a:cs typeface="Arial"/>
              </a:rPr>
              <a:t>of</a:t>
            </a:r>
            <a:r>
              <a:rPr sz="1400" b="1" spc="-45" dirty="0">
                <a:latin typeface="+mn-lt"/>
                <a:cs typeface="Arial"/>
              </a:rPr>
              <a:t> </a:t>
            </a:r>
            <a:r>
              <a:rPr sz="1400" b="1" spc="-30" dirty="0">
                <a:latin typeface="+mn-lt"/>
                <a:cs typeface="Arial"/>
              </a:rPr>
              <a:t>functions,</a:t>
            </a:r>
            <a:r>
              <a:rPr sz="1400" b="1" spc="-75" dirty="0">
                <a:latin typeface="+mn-lt"/>
                <a:cs typeface="Arial"/>
              </a:rPr>
              <a:t> </a:t>
            </a:r>
            <a:r>
              <a:rPr sz="1400" b="1" spc="-30" dirty="0">
                <a:latin typeface="+mn-lt"/>
                <a:cs typeface="Arial"/>
              </a:rPr>
              <a:t>attachments</a:t>
            </a:r>
            <a:r>
              <a:rPr sz="1400" b="1" spc="-75" dirty="0">
                <a:latin typeface="+mn-lt"/>
                <a:cs typeface="Arial"/>
              </a:rPr>
              <a:t> </a:t>
            </a:r>
            <a:r>
              <a:rPr sz="1400" b="1" spc="-25" dirty="0">
                <a:latin typeface="+mn-lt"/>
                <a:cs typeface="Arial"/>
              </a:rPr>
              <a:t>and </a:t>
            </a:r>
            <a:r>
              <a:rPr sz="1400" b="1" spc="-10" dirty="0">
                <a:latin typeface="+mn-lt"/>
                <a:cs typeface="Arial"/>
              </a:rPr>
              <a:t>accessories</a:t>
            </a:r>
            <a:endParaRPr sz="1400" dirty="0">
              <a:latin typeface="+mn-lt"/>
              <a:cs typeface="Arial"/>
            </a:endParaRPr>
          </a:p>
          <a:p>
            <a:pPr marL="240665" marR="167640" indent="-228600">
              <a:lnSpc>
                <a:spcPts val="1500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BasicAccessories: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Chopping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Blade,</a:t>
            </a:r>
            <a:r>
              <a:rPr lang="en-US" sz="1400" spc="-2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Adjustable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Slicing</a:t>
            </a:r>
            <a:r>
              <a:rPr sz="1400" spc="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Disc</a:t>
            </a:r>
            <a:r>
              <a:rPr lang="en-US" sz="1400" spc="120" dirty="0">
                <a:latin typeface="+mn-lt"/>
                <a:cs typeface="Arial"/>
              </a:rPr>
              <a:t>, </a:t>
            </a:r>
            <a:r>
              <a:rPr sz="1400" spc="-25" dirty="0">
                <a:latin typeface="+mn-lt"/>
                <a:cs typeface="Arial"/>
              </a:rPr>
              <a:t>and Reversible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30" dirty="0">
                <a:latin typeface="+mn-lt"/>
                <a:cs typeface="Arial"/>
              </a:rPr>
              <a:t>Shredding</a:t>
            </a:r>
            <a:r>
              <a:rPr sz="140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Disc</a:t>
            </a:r>
            <a:endParaRPr sz="1400" dirty="0">
              <a:latin typeface="+mn-lt"/>
              <a:cs typeface="Arial"/>
            </a:endParaRPr>
          </a:p>
          <a:p>
            <a:pPr marL="240665" marR="97790" indent="-228600">
              <a:lnSpc>
                <a:spcPts val="15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>
                <a:latin typeface="+mn-lt"/>
                <a:cs typeface="Arial"/>
              </a:rPr>
              <a:t>Additional</a:t>
            </a:r>
            <a:r>
              <a:rPr lang="en-US" sz="1400" spc="-20">
                <a:latin typeface="+mn-lt"/>
                <a:cs typeface="Arial"/>
              </a:rPr>
              <a:t> </a:t>
            </a:r>
            <a:r>
              <a:rPr sz="1400" spc="-20">
                <a:latin typeface="+mn-lt"/>
                <a:cs typeface="Arial"/>
              </a:rPr>
              <a:t>Accessories</a:t>
            </a:r>
            <a:r>
              <a:rPr sz="1400" spc="-12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</a:t>
            </a:r>
            <a:r>
              <a:rPr sz="1400" spc="1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be</a:t>
            </a:r>
            <a:r>
              <a:rPr sz="1400" spc="-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sold</a:t>
            </a:r>
            <a:r>
              <a:rPr sz="1400" spc="-10" dirty="0">
                <a:latin typeface="+mn-lt"/>
                <a:cs typeface="Arial"/>
              </a:rPr>
              <a:t> </a:t>
            </a:r>
            <a:r>
              <a:rPr sz="1400" spc="-30" dirty="0">
                <a:latin typeface="+mn-lt"/>
                <a:cs typeface="Arial"/>
              </a:rPr>
              <a:t>separately:</a:t>
            </a:r>
            <a:r>
              <a:rPr sz="1400" spc="-1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Blender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spc="-45" dirty="0">
                <a:latin typeface="+mn-lt"/>
                <a:cs typeface="Arial"/>
              </a:rPr>
              <a:t>Jar,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Juicing </a:t>
            </a:r>
            <a:r>
              <a:rPr sz="1400" spc="-45" dirty="0">
                <a:latin typeface="+mn-lt"/>
                <a:cs typeface="Arial"/>
              </a:rPr>
              <a:t>Center</a:t>
            </a:r>
            <a:r>
              <a:rPr sz="1400" spc="-45">
                <a:latin typeface="+mn-lt"/>
                <a:cs typeface="Arial"/>
              </a:rPr>
              <a:t>,</a:t>
            </a:r>
            <a:r>
              <a:rPr sz="1400" spc="-220">
                <a:latin typeface="+mn-lt"/>
                <a:cs typeface="Arial"/>
              </a:rPr>
              <a:t> </a:t>
            </a:r>
            <a:r>
              <a:rPr lang="en-US" sz="1400" spc="-220">
                <a:latin typeface="+mn-lt"/>
                <a:cs typeface="Arial"/>
              </a:rPr>
              <a:t> </a:t>
            </a:r>
            <a:r>
              <a:rPr sz="1400" spc="-20">
                <a:latin typeface="+mn-lt"/>
                <a:cs typeface="Arial"/>
              </a:rPr>
              <a:t>Dicing</a:t>
            </a:r>
            <a:r>
              <a:rPr sz="1400" spc="-7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Kit,</a:t>
            </a:r>
            <a:r>
              <a:rPr sz="1400" spc="-2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Small</a:t>
            </a:r>
            <a:r>
              <a:rPr sz="1400" spc="-30" dirty="0">
                <a:latin typeface="+mn-lt"/>
                <a:cs typeface="Arial"/>
              </a:rPr>
              <a:t> </a:t>
            </a:r>
            <a:r>
              <a:rPr sz="1400" spc="-25" dirty="0">
                <a:latin typeface="+mn-lt"/>
                <a:cs typeface="Arial"/>
              </a:rPr>
              <a:t>Work</a:t>
            </a:r>
            <a:r>
              <a:rPr sz="1400" spc="-14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Bowl,</a:t>
            </a:r>
            <a:r>
              <a:rPr sz="1400" spc="2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Specialty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discs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and</a:t>
            </a:r>
            <a:r>
              <a:rPr sz="1400" spc="-8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more</a:t>
            </a:r>
            <a:endParaRPr sz="1400" dirty="0">
              <a:latin typeface="+mn-lt"/>
              <a:cs typeface="Arial"/>
            </a:endParaRPr>
          </a:p>
          <a:p>
            <a:pPr marL="240665" marR="5080" indent="-228600">
              <a:lnSpc>
                <a:spcPts val="15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30" dirty="0">
                <a:latin typeface="+mn-lt"/>
                <a:cs typeface="Arial"/>
              </a:rPr>
              <a:t>Innovative</a:t>
            </a:r>
            <a:r>
              <a:rPr sz="1400" spc="-20" dirty="0">
                <a:latin typeface="+mn-lt"/>
                <a:cs typeface="Arial"/>
              </a:rPr>
              <a:t> Storage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Solution:All basic</a:t>
            </a:r>
            <a:r>
              <a:rPr sz="1400" spc="-30" dirty="0">
                <a:latin typeface="+mn-lt"/>
                <a:cs typeface="Arial"/>
              </a:rPr>
              <a:t> attachments</a:t>
            </a:r>
            <a:r>
              <a:rPr sz="1400" spc="-14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store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inside</a:t>
            </a:r>
            <a:r>
              <a:rPr sz="1400" spc="-50" dirty="0">
                <a:latin typeface="+mn-lt"/>
                <a:cs typeface="Arial"/>
              </a:rPr>
              <a:t> </a:t>
            </a:r>
            <a:r>
              <a:rPr sz="1400" spc="-25" dirty="0">
                <a:latin typeface="+mn-lt"/>
                <a:cs typeface="Arial"/>
              </a:rPr>
              <a:t>the </a:t>
            </a:r>
            <a:r>
              <a:rPr sz="1400" spc="-10" dirty="0">
                <a:latin typeface="+mn-lt"/>
                <a:cs typeface="Arial"/>
              </a:rPr>
              <a:t>work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bowl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Control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Pedals:</a:t>
            </a:r>
            <a:r>
              <a:rPr sz="1400" spc="-35" dirty="0">
                <a:latin typeface="+mn-lt"/>
                <a:cs typeface="Arial"/>
              </a:rPr>
              <a:t> </a:t>
            </a:r>
            <a:r>
              <a:rPr sz="1400" spc="-30" dirty="0">
                <a:latin typeface="+mn-lt"/>
                <a:cs typeface="Arial"/>
              </a:rPr>
              <a:t>High/Low/Pulse</a:t>
            </a:r>
            <a:r>
              <a:rPr sz="1400" spc="2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speeds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+mn-lt"/>
                <a:cs typeface="Arial"/>
              </a:rPr>
              <a:t>Mix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speed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40" dirty="0">
                <a:latin typeface="+mn-lt"/>
                <a:cs typeface="Arial"/>
              </a:rPr>
              <a:t>Tritan</a:t>
            </a:r>
            <a:r>
              <a:rPr sz="1400" spc="-1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Bowl</a:t>
            </a:r>
            <a:r>
              <a:rPr sz="1400" spc="3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and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Lid</a:t>
            </a:r>
            <a:r>
              <a:rPr sz="1400" spc="-3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with</a:t>
            </a:r>
            <a:r>
              <a:rPr sz="1400" spc="-1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seal.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Large,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medium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and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small</a:t>
            </a:r>
            <a:r>
              <a:rPr sz="1400" spc="-9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pushers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Beautifully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lit</a:t>
            </a:r>
            <a:r>
              <a:rPr sz="1400" spc="5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control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panel</a:t>
            </a:r>
            <a:endParaRPr sz="1400" dirty="0">
              <a:latin typeface="+mn-lt"/>
              <a:cs typeface="Arial"/>
            </a:endParaRPr>
          </a:p>
        </p:txBody>
      </p:sp>
      <p:pic>
        <p:nvPicPr>
          <p:cNvPr id="11" name="Picture 10" descr="A couple of blenders on a counter&#10;&#10;Description automatically generated with low confidence">
            <a:extLst>
              <a:ext uri="{FF2B5EF4-FFF2-40B4-BE49-F238E27FC236}">
                <a16:creationId xmlns:a16="http://schemas.microsoft.com/office/drawing/2014/main" id="{CB514EDE-EA0E-422B-9E27-D5729842D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24341"/>
            <a:ext cx="4982385" cy="4982385"/>
          </a:xfrm>
          <a:prstGeom prst="rect">
            <a:avLst/>
          </a:prstGeom>
        </p:spPr>
      </p:pic>
      <p:pic>
        <p:nvPicPr>
          <p:cNvPr id="13" name="Picture 12" descr="A picture containing indoor, counter, kitchen appliance, food processor&#10;&#10;Description automatically generated">
            <a:extLst>
              <a:ext uri="{FF2B5EF4-FFF2-40B4-BE49-F238E27FC236}">
                <a16:creationId xmlns:a16="http://schemas.microsoft.com/office/drawing/2014/main" id="{337858BE-DBCB-46E5-8549-D63664AB3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08" y="4751254"/>
            <a:ext cx="2029643" cy="12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109" y="563251"/>
            <a:ext cx="66078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30" dirty="0">
                <a:latin typeface="Arial"/>
                <a:cs typeface="Arial"/>
              </a:rPr>
              <a:t>Cuisinart</a:t>
            </a:r>
            <a:r>
              <a:rPr lang="en-US" sz="4000" b="1" spc="-220" dirty="0">
                <a:latin typeface="Arial"/>
                <a:cs typeface="Arial"/>
              </a:rPr>
              <a:t> </a:t>
            </a:r>
            <a:r>
              <a:rPr lang="en-US" sz="4000" b="1" spc="-10" dirty="0">
                <a:latin typeface="Arial"/>
                <a:cs typeface="Arial"/>
              </a:rPr>
              <a:t>Core</a:t>
            </a:r>
            <a:r>
              <a:rPr lang="en-US" sz="4000" b="1" spc="-225" dirty="0">
                <a:latin typeface="Arial"/>
                <a:cs typeface="Arial"/>
              </a:rPr>
              <a:t> </a:t>
            </a:r>
            <a:r>
              <a:rPr lang="en-US" sz="4000" b="1" spc="-10" dirty="0">
                <a:latin typeface="Arial"/>
                <a:cs typeface="Arial"/>
              </a:rPr>
              <a:t>Essentials™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8720" y="2330217"/>
            <a:ext cx="116649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4D4D4D"/>
                </a:solidFill>
                <a:latin typeface="Calibri"/>
                <a:cs typeface="Calibri"/>
              </a:rPr>
              <a:t>MFP-</a:t>
            </a:r>
            <a:r>
              <a:rPr sz="1600" b="1" spc="-25" dirty="0">
                <a:solidFill>
                  <a:srgbClr val="4D4D4D"/>
                </a:solidFill>
                <a:latin typeface="Calibri"/>
                <a:cs typeface="Calibri"/>
              </a:rPr>
              <a:t>B36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4D4D4D"/>
                </a:solidFill>
                <a:latin typeface="Calibri"/>
                <a:cs typeface="Calibri"/>
              </a:rPr>
              <a:t>36</a:t>
            </a:r>
            <a:r>
              <a:rPr sz="1600" spc="-7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D4D4D"/>
                </a:solidFill>
                <a:latin typeface="Calibri"/>
                <a:cs typeface="Calibri"/>
              </a:rPr>
              <a:t>oz.</a:t>
            </a:r>
            <a:r>
              <a:rPr sz="1600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Blender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$39.95</a:t>
            </a:r>
            <a:r>
              <a:rPr lang="en-US" sz="1600" spc="-10" dirty="0">
                <a:solidFill>
                  <a:srgbClr val="4D4D4D"/>
                </a:solidFill>
                <a:latin typeface="Calibri"/>
                <a:cs typeface="Calibri"/>
              </a:rPr>
              <a:t> UPP</a:t>
            </a:r>
          </a:p>
          <a:p>
            <a:pPr algn="ctr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6815" y="2113033"/>
            <a:ext cx="11436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4D4D4D"/>
                </a:solidFill>
                <a:latin typeface="Calibri"/>
                <a:cs typeface="Calibri"/>
              </a:rPr>
              <a:t>MFP-</a:t>
            </a:r>
            <a:r>
              <a:rPr sz="1600" b="1" spc="-25" dirty="0">
                <a:solidFill>
                  <a:srgbClr val="4D4D4D"/>
                </a:solidFill>
                <a:latin typeface="Calibri"/>
                <a:cs typeface="Calibri"/>
              </a:rPr>
              <a:t>JC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30" dirty="0">
                <a:solidFill>
                  <a:srgbClr val="4D4D4D"/>
                </a:solidFill>
                <a:latin typeface="Calibri"/>
                <a:cs typeface="Calibri"/>
              </a:rPr>
              <a:t>Juicing</a:t>
            </a:r>
            <a:r>
              <a:rPr sz="1600" spc="-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Center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$69.95</a:t>
            </a:r>
            <a:r>
              <a:rPr lang="en-US" sz="1600" spc="-10" dirty="0">
                <a:solidFill>
                  <a:srgbClr val="4D4D4D"/>
                </a:solidFill>
                <a:latin typeface="Calibri"/>
                <a:cs typeface="Calibri"/>
              </a:rPr>
              <a:t> UPP</a:t>
            </a:r>
          </a:p>
          <a:p>
            <a:pPr algn="ctr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0099" y="4648200"/>
            <a:ext cx="1075116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4D4D4D"/>
                </a:solidFill>
                <a:latin typeface="Calibri"/>
                <a:cs typeface="Calibri"/>
              </a:rPr>
              <a:t>FP-</a:t>
            </a:r>
            <a:r>
              <a:rPr sz="1600" b="1" spc="-20" dirty="0">
                <a:solidFill>
                  <a:srgbClr val="4D4D4D"/>
                </a:solidFill>
                <a:latin typeface="Calibri"/>
                <a:cs typeface="Calibri"/>
              </a:rPr>
              <a:t>DCP1</a:t>
            </a:r>
            <a:endParaRPr sz="1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600" spc="-25" dirty="0">
                <a:solidFill>
                  <a:srgbClr val="4D4D4D"/>
                </a:solidFill>
                <a:latin typeface="Calibri"/>
                <a:cs typeface="Calibri"/>
              </a:rPr>
              <a:t>Dicing</a:t>
            </a:r>
            <a:r>
              <a:rPr sz="1600" spc="-10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D"/>
                </a:solidFill>
                <a:latin typeface="Calibri"/>
                <a:cs typeface="Calibri"/>
              </a:rPr>
              <a:t>Kit</a:t>
            </a:r>
            <a:endParaRPr lang="en-US" sz="1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$49.95</a:t>
            </a:r>
            <a:r>
              <a:rPr lang="en-US" sz="1600" spc="-10" dirty="0">
                <a:solidFill>
                  <a:srgbClr val="4D4D4D"/>
                </a:solidFill>
                <a:latin typeface="Calibri"/>
                <a:cs typeface="Calibri"/>
              </a:rPr>
              <a:t> UPP</a:t>
            </a:r>
          </a:p>
          <a:p>
            <a:pPr marL="105410" algn="ctr">
              <a:lnSpc>
                <a:spcPct val="100000"/>
              </a:lnSpc>
            </a:pPr>
            <a:endParaRPr lang="en-US" sz="1600" spc="-1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26815" y="4382068"/>
            <a:ext cx="155892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4D4D4D"/>
                </a:solidFill>
                <a:latin typeface="Calibri"/>
                <a:cs typeface="Calibri"/>
              </a:rPr>
              <a:t>MFP-</a:t>
            </a:r>
            <a:r>
              <a:rPr sz="1600" b="1" spc="-25" dirty="0">
                <a:solidFill>
                  <a:srgbClr val="4D4D4D"/>
                </a:solidFill>
                <a:latin typeface="Calibri"/>
                <a:cs typeface="Calibri"/>
              </a:rPr>
              <a:t>WB4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4D4D4D"/>
                </a:solidFill>
                <a:latin typeface="Calibri"/>
                <a:cs typeface="Calibri"/>
              </a:rPr>
              <a:t>4</a:t>
            </a:r>
            <a:r>
              <a:rPr sz="160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D"/>
                </a:solidFill>
                <a:latin typeface="Calibri"/>
                <a:cs typeface="Calibri"/>
              </a:rPr>
              <a:t>½</a:t>
            </a:r>
            <a:r>
              <a:rPr sz="1600" spc="-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D"/>
                </a:solidFill>
                <a:latin typeface="Calibri"/>
                <a:cs typeface="Calibri"/>
              </a:rPr>
              <a:t>Cup</a:t>
            </a:r>
            <a:r>
              <a:rPr sz="1600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4D4D4D"/>
                </a:solidFill>
                <a:latin typeface="Calibri"/>
                <a:cs typeface="Calibri"/>
              </a:rPr>
              <a:t>Work</a:t>
            </a:r>
            <a:r>
              <a:rPr sz="1600" spc="-6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Calibri"/>
                <a:cs typeface="Calibri"/>
              </a:rPr>
              <a:t>Bowl</a:t>
            </a:r>
            <a:endParaRPr sz="16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10" dirty="0">
                <a:solidFill>
                  <a:srgbClr val="4D4D4D"/>
                </a:solidFill>
                <a:latin typeface="Calibri"/>
                <a:cs typeface="Calibri"/>
              </a:rPr>
              <a:t>$29.95</a:t>
            </a:r>
            <a:r>
              <a:rPr lang="en-US" sz="1600" spc="-10" dirty="0">
                <a:solidFill>
                  <a:srgbClr val="4D4D4D"/>
                </a:solidFill>
                <a:latin typeface="Calibri"/>
                <a:cs typeface="Calibri"/>
              </a:rPr>
              <a:t> UPP</a:t>
            </a:r>
          </a:p>
          <a:p>
            <a:pPr marL="635" algn="ctr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Picture 14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004D1BEE-55DE-4997-9184-20E1DAA89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77" y="1446459"/>
            <a:ext cx="2330217" cy="2330217"/>
          </a:xfrm>
          <a:prstGeom prst="rect">
            <a:avLst/>
          </a:prstGeom>
        </p:spPr>
      </p:pic>
      <p:pic>
        <p:nvPicPr>
          <p:cNvPr id="17" name="Picture 16" descr="A close-up of a toaster&#10;&#10;Description automatically generated with medium confidence">
            <a:extLst>
              <a:ext uri="{FF2B5EF4-FFF2-40B4-BE49-F238E27FC236}">
                <a16:creationId xmlns:a16="http://schemas.microsoft.com/office/drawing/2014/main" id="{12AB26D3-2AB0-4E5B-97B5-83529B3B7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51" y="1471664"/>
            <a:ext cx="2245807" cy="2245807"/>
          </a:xfrm>
          <a:prstGeom prst="rect">
            <a:avLst/>
          </a:prstGeom>
        </p:spPr>
      </p:pic>
      <p:pic>
        <p:nvPicPr>
          <p:cNvPr id="19" name="Picture 18" descr="A picture containing kitchen appliance, coffee maker&#10;&#10;Description automatically generated">
            <a:extLst>
              <a:ext uri="{FF2B5EF4-FFF2-40B4-BE49-F238E27FC236}">
                <a16:creationId xmlns:a16="http://schemas.microsoft.com/office/drawing/2014/main" id="{4C32F077-4FA5-4AEB-ACC5-CFB9E2F7F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1" y="3798284"/>
            <a:ext cx="2244239" cy="2244239"/>
          </a:xfrm>
          <a:prstGeom prst="rect">
            <a:avLst/>
          </a:prstGeom>
        </p:spPr>
      </p:pic>
      <p:pic>
        <p:nvPicPr>
          <p:cNvPr id="21" name="Picture 20" descr="A picture containing table, cup, set&#10;&#10;Description automatically generated">
            <a:extLst>
              <a:ext uri="{FF2B5EF4-FFF2-40B4-BE49-F238E27FC236}">
                <a16:creationId xmlns:a16="http://schemas.microsoft.com/office/drawing/2014/main" id="{41DA9D55-93B8-411B-ACC1-1CCF6A1D6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54" y="3707235"/>
            <a:ext cx="2330217" cy="23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2142" y="1981200"/>
            <a:ext cx="33077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 dirty="0">
                <a:solidFill>
                  <a:srgbClr val="44526A"/>
                </a:solidFill>
              </a:rPr>
              <a:t>Toasters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12812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8924" y="634214"/>
            <a:ext cx="6801484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7800"/>
              </a:lnSpc>
              <a:spcBef>
                <a:spcPts val="100"/>
              </a:spcBef>
            </a:pPr>
            <a:r>
              <a:rPr lang="en-US" sz="2800" b="1" spc="-45" dirty="0">
                <a:latin typeface="Arial"/>
                <a:cs typeface="Arial"/>
              </a:rPr>
              <a:t>Motorized 2-Slice / 4-Slice Toasters</a:t>
            </a:r>
            <a:br>
              <a:rPr lang="en-US" sz="2800" b="1" spc="-45" dirty="0">
                <a:latin typeface="Arial"/>
                <a:cs typeface="Arial"/>
              </a:rPr>
            </a:br>
            <a:r>
              <a:rPr sz="2800" b="1" spc="-65" dirty="0">
                <a:solidFill>
                  <a:srgbClr val="6C7585"/>
                </a:solidFill>
                <a:latin typeface="Arial"/>
                <a:cs typeface="Arial"/>
              </a:rPr>
              <a:t>CPT-</a:t>
            </a:r>
            <a:r>
              <a:rPr sz="2800" b="1" spc="-10" dirty="0">
                <a:solidFill>
                  <a:srgbClr val="6C7585"/>
                </a:solidFill>
                <a:latin typeface="Arial"/>
                <a:cs typeface="Arial"/>
              </a:rPr>
              <a:t>520/540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924" y="1824811"/>
            <a:ext cx="4731385" cy="3869054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55" dirty="0">
                <a:latin typeface="+mn-lt"/>
                <a:cs typeface="Arial"/>
              </a:rPr>
              <a:t>Lever-</a:t>
            </a:r>
            <a:r>
              <a:rPr sz="1800" b="1" dirty="0">
                <a:latin typeface="+mn-lt"/>
                <a:cs typeface="Arial"/>
              </a:rPr>
              <a:t>less</a:t>
            </a:r>
            <a:r>
              <a:rPr sz="1800" b="1" spc="140" dirty="0">
                <a:latin typeface="+mn-lt"/>
                <a:cs typeface="Arial"/>
              </a:rPr>
              <a:t> </a:t>
            </a:r>
            <a:r>
              <a:rPr sz="1800" b="1" spc="-10" dirty="0">
                <a:latin typeface="+mn-lt"/>
                <a:cs typeface="Arial"/>
              </a:rPr>
              <a:t>operation</a:t>
            </a:r>
            <a:r>
              <a:rPr sz="1800" b="1" spc="-9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with</a:t>
            </a:r>
            <a:r>
              <a:rPr sz="1800" b="1" spc="-13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motorized</a:t>
            </a:r>
            <a:r>
              <a:rPr sz="1800" b="1" spc="-70" dirty="0">
                <a:latin typeface="+mn-lt"/>
                <a:cs typeface="Arial"/>
              </a:rPr>
              <a:t> </a:t>
            </a:r>
            <a:r>
              <a:rPr sz="1800" b="1" spc="-20" dirty="0">
                <a:latin typeface="+mn-lt"/>
                <a:cs typeface="Arial"/>
              </a:rPr>
              <a:t>lift</a:t>
            </a:r>
            <a:endParaRPr sz="1800" dirty="0">
              <a:latin typeface="+mn-lt"/>
              <a:cs typeface="Arial"/>
            </a:endParaRPr>
          </a:p>
          <a:p>
            <a:pPr marL="240665" marR="78105" indent="-228600">
              <a:lnSpc>
                <a:spcPts val="1900"/>
              </a:lnSpc>
              <a:spcBef>
                <a:spcPts val="10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+mn-lt"/>
                <a:cs typeface="Arial"/>
              </a:rPr>
              <a:t>6</a:t>
            </a:r>
            <a:r>
              <a:rPr sz="1800" b="1" spc="-11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bread</a:t>
            </a:r>
            <a:r>
              <a:rPr sz="1800" b="1" spc="-95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types</a:t>
            </a:r>
            <a:r>
              <a:rPr sz="1800" dirty="0">
                <a:latin typeface="+mn-lt"/>
                <a:cs typeface="Arial"/>
              </a:rPr>
              <a:t>: </a:t>
            </a:r>
            <a:r>
              <a:rPr sz="1800" spc="-10" dirty="0">
                <a:latin typeface="+mn-lt"/>
                <a:cs typeface="Arial"/>
              </a:rPr>
              <a:t>White,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Wheat,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Bagel,</a:t>
            </a:r>
            <a:r>
              <a:rPr sz="1800" spc="-20" dirty="0">
                <a:latin typeface="+mn-lt"/>
                <a:cs typeface="Arial"/>
              </a:rPr>
              <a:t> </a:t>
            </a:r>
            <a:r>
              <a:rPr sz="1800" spc="-65" dirty="0">
                <a:latin typeface="+mn-lt"/>
                <a:cs typeface="Arial"/>
              </a:rPr>
              <a:t>Pastry, </a:t>
            </a:r>
            <a:r>
              <a:rPr sz="1800" dirty="0">
                <a:latin typeface="+mn-lt"/>
                <a:cs typeface="Arial"/>
              </a:rPr>
              <a:t>English</a:t>
            </a:r>
            <a:r>
              <a:rPr sz="1800" spc="-105" dirty="0">
                <a:latin typeface="+mn-lt"/>
                <a:cs typeface="Arial"/>
              </a:rPr>
              <a:t> </a:t>
            </a:r>
            <a:r>
              <a:rPr sz="1800" spc="-20" dirty="0">
                <a:latin typeface="+mn-lt"/>
                <a:cs typeface="Arial"/>
              </a:rPr>
              <a:t>Muffin,</a:t>
            </a:r>
            <a:r>
              <a:rPr sz="1800" spc="-5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Waffles</a:t>
            </a:r>
            <a:endParaRPr sz="1800" dirty="0">
              <a:latin typeface="+mn-lt"/>
              <a:cs typeface="Arial"/>
            </a:endParaRPr>
          </a:p>
          <a:p>
            <a:pPr marL="241300" marR="5080" indent="-229235">
              <a:lnSpc>
                <a:spcPts val="19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+mn-lt"/>
                <a:cs typeface="Arial"/>
              </a:rPr>
              <a:t>MemorySet</a:t>
            </a:r>
            <a:r>
              <a:rPr sz="1800" b="1" spc="-5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feature</a:t>
            </a:r>
            <a:r>
              <a:rPr sz="1800" b="1" spc="-125" dirty="0">
                <a:latin typeface="+mn-lt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+mn-lt"/>
                <a:cs typeface="Arial"/>
              </a:rPr>
              <a:t>–</a:t>
            </a:r>
            <a:r>
              <a:rPr sz="1800" spc="-114" dirty="0">
                <a:solidFill>
                  <a:srgbClr val="555555"/>
                </a:solidFill>
                <a:latin typeface="+mn-lt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+mn-lt"/>
                <a:cs typeface="Arial"/>
              </a:rPr>
              <a:t>easily</a:t>
            </a:r>
            <a:r>
              <a:rPr sz="1800" spc="-30" dirty="0">
                <a:solidFill>
                  <a:srgbClr val="555555"/>
                </a:solidFill>
                <a:latin typeface="+mn-lt"/>
                <a:cs typeface="Arial"/>
              </a:rPr>
              <a:t> </a:t>
            </a:r>
            <a:r>
              <a:rPr sz="1800" spc="-10" dirty="0">
                <a:solidFill>
                  <a:srgbClr val="555555"/>
                </a:solidFill>
                <a:latin typeface="+mn-lt"/>
                <a:cs typeface="Arial"/>
              </a:rPr>
              <a:t>save</a:t>
            </a:r>
            <a:r>
              <a:rPr sz="1800" spc="-125" dirty="0">
                <a:solidFill>
                  <a:srgbClr val="555555"/>
                </a:solidFill>
                <a:latin typeface="+mn-lt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+mn-lt"/>
                <a:cs typeface="Arial"/>
              </a:rPr>
              <a:t>and</a:t>
            </a:r>
            <a:r>
              <a:rPr sz="1800" spc="-90" dirty="0">
                <a:solidFill>
                  <a:srgbClr val="555555"/>
                </a:solidFill>
                <a:latin typeface="+mn-lt"/>
                <a:cs typeface="Arial"/>
              </a:rPr>
              <a:t> </a:t>
            </a:r>
            <a:r>
              <a:rPr sz="1800" spc="-10" dirty="0">
                <a:solidFill>
                  <a:srgbClr val="555555"/>
                </a:solidFill>
                <a:latin typeface="+mn-lt"/>
                <a:cs typeface="Arial"/>
              </a:rPr>
              <a:t>select </a:t>
            </a:r>
            <a:r>
              <a:rPr sz="1800" dirty="0">
                <a:latin typeface="+mn-lt"/>
                <a:cs typeface="Arial"/>
              </a:rPr>
              <a:t>your</a:t>
            </a:r>
            <a:r>
              <a:rPr sz="1800" spc="-10" dirty="0">
                <a:latin typeface="+mn-lt"/>
                <a:cs typeface="Arial"/>
              </a:rPr>
              <a:t> favorite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settings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20" dirty="0">
                <a:latin typeface="+mn-lt"/>
                <a:cs typeface="Arial"/>
              </a:rPr>
              <a:t>QuickView</a:t>
            </a:r>
            <a:r>
              <a:rPr sz="1800" b="1" spc="-6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to</a:t>
            </a:r>
            <a:r>
              <a:rPr sz="1800" spc="-9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check</a:t>
            </a:r>
            <a:r>
              <a:rPr sz="1800" spc="-9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toast</a:t>
            </a:r>
            <a:r>
              <a:rPr sz="1800" spc="-9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progress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Defrost,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+30</a:t>
            </a:r>
            <a:r>
              <a:rPr sz="1800" b="1" spc="-8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Sec</a:t>
            </a:r>
            <a:r>
              <a:rPr sz="1800" b="1" spc="-6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and</a:t>
            </a:r>
            <a:r>
              <a:rPr sz="1800" spc="-30" dirty="0">
                <a:latin typeface="+mn-lt"/>
                <a:cs typeface="Arial"/>
              </a:rPr>
              <a:t> </a:t>
            </a:r>
            <a:r>
              <a:rPr sz="1800" b="1" spc="-10" dirty="0">
                <a:latin typeface="+mn-lt"/>
                <a:cs typeface="Arial"/>
              </a:rPr>
              <a:t>Single</a:t>
            </a:r>
            <a:r>
              <a:rPr sz="1800" b="1" spc="-150" dirty="0">
                <a:latin typeface="+mn-lt"/>
                <a:cs typeface="Arial"/>
              </a:rPr>
              <a:t> </a:t>
            </a:r>
            <a:r>
              <a:rPr sz="1800" b="1" dirty="0">
                <a:latin typeface="+mn-lt"/>
                <a:cs typeface="Arial"/>
              </a:rPr>
              <a:t>Slice</a:t>
            </a:r>
            <a:r>
              <a:rPr sz="1800" b="1" spc="-11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options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7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shade</a:t>
            </a:r>
            <a:r>
              <a:rPr sz="1800" spc="-7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settings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+mn-lt"/>
                <a:cs typeface="Arial"/>
              </a:rPr>
              <a:t>Large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digital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display</a:t>
            </a:r>
            <a:r>
              <a:rPr sz="1800" spc="-7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with</a:t>
            </a:r>
            <a:r>
              <a:rPr sz="1800" spc="-65" dirty="0">
                <a:latin typeface="+mn-lt"/>
                <a:cs typeface="Arial"/>
              </a:rPr>
              <a:t> </a:t>
            </a:r>
            <a:r>
              <a:rPr sz="1800" b="1" spc="-10" dirty="0">
                <a:latin typeface="+mn-lt"/>
                <a:cs typeface="Arial"/>
              </a:rPr>
              <a:t>countdown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+mn-lt"/>
                <a:cs typeface="Arial"/>
              </a:rPr>
              <a:t>Stainless</a:t>
            </a:r>
            <a:r>
              <a:rPr sz="1800" spc="-8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steel</a:t>
            </a:r>
            <a:r>
              <a:rPr sz="1800" spc="-12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housing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4S</a:t>
            </a:r>
            <a:r>
              <a:rPr sz="1800" spc="-9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-</a:t>
            </a:r>
            <a:r>
              <a:rPr sz="1800" spc="-8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Dual</a:t>
            </a:r>
            <a:r>
              <a:rPr sz="1800" spc="-6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control</a:t>
            </a:r>
            <a:r>
              <a:rPr sz="1800" spc="-10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panels</a:t>
            </a:r>
            <a:endParaRPr sz="1800" dirty="0">
              <a:latin typeface="+mn-lt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88000" y="1371600"/>
            <a:ext cx="5994400" cy="3202305"/>
            <a:chOff x="5536691" y="2374392"/>
            <a:chExt cx="5994400" cy="32023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6691" y="2665476"/>
              <a:ext cx="2939795" cy="28971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9139" y="2374392"/>
              <a:ext cx="3171431" cy="3201923"/>
            </a:xfrm>
            <a:prstGeom prst="rect">
              <a:avLst/>
            </a:prstGeom>
          </p:spPr>
        </p:pic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270E0553-3A42-49D1-BEFE-45870D4B86B7}"/>
              </a:ext>
            </a:extLst>
          </p:cNvPr>
          <p:cNvSpPr txBox="1"/>
          <p:nvPr/>
        </p:nvSpPr>
        <p:spPr>
          <a:xfrm>
            <a:off x="6519288" y="4925305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endParaRPr lang="en-US" sz="1200" b="1" spc="-20" dirty="0">
              <a:solidFill>
                <a:srgbClr val="2C3B4E"/>
              </a:solidFill>
              <a:latin typeface="Arial"/>
              <a:cs typeface="Arial"/>
            </a:endParaRP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099F1B0-7546-439B-B5D3-8CD75271378D}"/>
              </a:ext>
            </a:extLst>
          </p:cNvPr>
          <p:cNvSpPr txBox="1"/>
          <p:nvPr/>
        </p:nvSpPr>
        <p:spPr>
          <a:xfrm>
            <a:off x="8077200" y="4884077"/>
            <a:ext cx="1281756" cy="49821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$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7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9.95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/ $99.95</a:t>
            </a:r>
          </a:p>
          <a:p>
            <a:pPr marL="12700">
              <a:spcBef>
                <a:spcPts val="505"/>
              </a:spcBef>
            </a:pP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76145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78" y="1942517"/>
            <a:ext cx="3441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44526A"/>
                </a:solidFill>
              </a:rPr>
              <a:t>AirFryers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208220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object 23">
            <a:extLst>
              <a:ext uri="{FF2B5EF4-FFF2-40B4-BE49-F238E27FC236}">
                <a16:creationId xmlns:a16="http://schemas.microsoft.com/office/drawing/2014/main" id="{76309374-EC75-40CF-A3C9-8836468524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295400"/>
            <a:ext cx="47244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7F64C-58D3-4448-AD20-45B0767C1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694632"/>
            <a:ext cx="5161005" cy="2108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ACCF9-20A8-4FCD-B096-C9E611E7AFF0}"/>
              </a:ext>
            </a:extLst>
          </p:cNvPr>
          <p:cNvSpPr txBox="1"/>
          <p:nvPr/>
        </p:nvSpPr>
        <p:spPr>
          <a:xfrm>
            <a:off x="12357" y="6027003"/>
            <a:ext cx="3733800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Atlanta Market @ Americas Mart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July 14 at 3:15pm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B5C2DEE-1217-4F02-B2EA-DBF1644C7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10" y="6171578"/>
            <a:ext cx="2276190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2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229" y="653478"/>
            <a:ext cx="4824899" cy="910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400" b="1" spc="-50" dirty="0">
                <a:latin typeface="Arial"/>
                <a:cs typeface="Arial"/>
              </a:rPr>
              <a:t>Compact </a:t>
            </a:r>
            <a:r>
              <a:rPr lang="en-US" sz="2400" b="1" spc="-50" dirty="0" err="1">
                <a:latin typeface="Arial"/>
                <a:cs typeface="Arial"/>
              </a:rPr>
              <a:t>AirFryer</a:t>
            </a:r>
            <a:r>
              <a:rPr lang="en-US" sz="2400" b="1" spc="-50" dirty="0">
                <a:latin typeface="Arial"/>
                <a:cs typeface="Arial"/>
              </a:rPr>
              <a:t> Toaster Oven</a:t>
            </a:r>
            <a:br>
              <a:rPr lang="en-US" sz="2400" b="1" spc="-50" dirty="0">
                <a:latin typeface="Arial"/>
                <a:cs typeface="Arial"/>
              </a:rPr>
            </a:br>
            <a:r>
              <a:rPr sz="2400" b="1" spc="-75" dirty="0">
                <a:solidFill>
                  <a:srgbClr val="6C7585"/>
                </a:solidFill>
                <a:latin typeface="Arial"/>
                <a:cs typeface="Arial"/>
              </a:rPr>
              <a:t>TOA-</a:t>
            </a:r>
            <a:r>
              <a:rPr sz="2400" b="1" spc="-25" dirty="0">
                <a:solidFill>
                  <a:srgbClr val="6C7585"/>
                </a:solidFill>
                <a:latin typeface="Arial"/>
                <a:cs typeface="Arial"/>
              </a:rPr>
              <a:t>26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229" y="1599119"/>
            <a:ext cx="5034915" cy="36747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946150" indent="-228600">
              <a:lnSpc>
                <a:spcPts val="1700"/>
              </a:lnSpc>
              <a:spcBef>
                <a:spcPts val="33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Arial"/>
                <a:cs typeface="Arial"/>
              </a:rPr>
              <a:t>Compact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design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less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space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countertop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Arial"/>
                <a:cs typeface="Arial"/>
              </a:rPr>
              <a:t>Large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capacity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to</a:t>
            </a:r>
            <a:r>
              <a:rPr sz="1600" spc="-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AirFry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2.5</a:t>
            </a:r>
            <a:r>
              <a:rPr sz="1600" spc="-25" dirty="0">
                <a:latin typeface="Arial"/>
                <a:cs typeface="Arial"/>
              </a:rPr>
              <a:t> lb.</a:t>
            </a:r>
            <a:endParaRPr sz="1600" dirty="0">
              <a:latin typeface="Arial"/>
              <a:cs typeface="Arial"/>
            </a:endParaRPr>
          </a:p>
          <a:p>
            <a:pPr marL="240665" marR="5080" indent="-228600">
              <a:lnSpc>
                <a:spcPts val="1689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6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functions: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Convection </a:t>
            </a:r>
            <a:r>
              <a:rPr sz="1600" dirty="0">
                <a:latin typeface="Arial"/>
                <a:cs typeface="Arial"/>
              </a:rPr>
              <a:t>Bake,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Convection </a:t>
            </a:r>
            <a:r>
              <a:rPr sz="1600" spc="-25" dirty="0">
                <a:latin typeface="Arial"/>
                <a:cs typeface="Arial"/>
              </a:rPr>
              <a:t>Broil,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AirFry, </a:t>
            </a:r>
            <a:r>
              <a:rPr sz="1600" spc="-85" dirty="0">
                <a:latin typeface="Arial"/>
                <a:cs typeface="Arial"/>
              </a:rPr>
              <a:t>Toast,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Pizza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Warm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5" dirty="0">
                <a:latin typeface="Arial"/>
                <a:cs typeface="Arial"/>
              </a:rPr>
              <a:t>Adjustable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temperature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(Warm–450°F)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10" dirty="0">
                <a:latin typeface="Arial"/>
                <a:cs typeface="Arial"/>
              </a:rPr>
              <a:t>Toast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shade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selector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timer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40" dirty="0">
                <a:latin typeface="Arial"/>
                <a:cs typeface="Arial"/>
              </a:rPr>
              <a:t>Whisper-</a:t>
            </a:r>
            <a:r>
              <a:rPr sz="1600" spc="-10" dirty="0">
                <a:latin typeface="Arial"/>
                <a:cs typeface="Arial"/>
              </a:rPr>
              <a:t>quiet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operation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Arial"/>
                <a:cs typeface="Arial"/>
              </a:rPr>
              <a:t>Stainless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steel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styling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viewing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window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0" dirty="0">
                <a:latin typeface="Arial"/>
                <a:cs typeface="Arial"/>
              </a:rPr>
              <a:t>Nonstick,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easy-</a:t>
            </a:r>
            <a:r>
              <a:rPr sz="1600" dirty="0">
                <a:latin typeface="Arial"/>
                <a:cs typeface="Arial"/>
              </a:rPr>
              <a:t>clean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interior</a:t>
            </a:r>
            <a:endParaRPr sz="1600" dirty="0">
              <a:latin typeface="Arial"/>
              <a:cs typeface="Arial"/>
            </a:endParaRPr>
          </a:p>
          <a:p>
            <a:pPr marL="241300" marR="283845" indent="-229235">
              <a:lnSpc>
                <a:spcPts val="1689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5" dirty="0">
                <a:latin typeface="Arial"/>
                <a:cs typeface="Arial"/>
              </a:rPr>
              <a:t>Includes:</a:t>
            </a:r>
            <a:r>
              <a:rPr sz="1600" spc="-3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AirFryer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basket,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baking/drip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oven rack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B7003A-467A-4047-8184-FED73230F418}"/>
              </a:ext>
            </a:extLst>
          </p:cNvPr>
          <p:cNvSpPr txBox="1"/>
          <p:nvPr/>
        </p:nvSpPr>
        <p:spPr>
          <a:xfrm>
            <a:off x="2127078" y="5115225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$129.95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Picture 8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D5E181B-D86A-4DA9-ADF3-E0FF30250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75" y="989577"/>
            <a:ext cx="54720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702" y="450592"/>
            <a:ext cx="7426959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2800" b="1" spc="-25" dirty="0">
                <a:latin typeface="Arial"/>
                <a:cs typeface="Arial"/>
              </a:rPr>
              <a:t>L</a:t>
            </a:r>
            <a:r>
              <a:rPr lang="en-US" sz="2800" b="1" spc="-25" dirty="0">
                <a:latin typeface="Arial"/>
                <a:cs typeface="Arial"/>
              </a:rPr>
              <a:t>arge </a:t>
            </a:r>
            <a:r>
              <a:rPr lang="en-US" sz="2800" b="1" spc="-25" dirty="0" err="1">
                <a:latin typeface="Arial"/>
                <a:cs typeface="Arial"/>
              </a:rPr>
              <a:t>AirFryer</a:t>
            </a:r>
            <a:r>
              <a:rPr lang="en-US" sz="2800" b="1" spc="-25" dirty="0">
                <a:latin typeface="Arial"/>
                <a:cs typeface="Arial"/>
              </a:rPr>
              <a:t> Toaster Oven</a:t>
            </a:r>
            <a:br>
              <a:rPr lang="en-US" sz="2800" b="1" spc="-25" dirty="0">
                <a:latin typeface="Arial"/>
                <a:cs typeface="Arial"/>
              </a:rPr>
            </a:br>
            <a:r>
              <a:rPr sz="2800" b="1" spc="-75" dirty="0">
                <a:solidFill>
                  <a:srgbClr val="6C7585"/>
                </a:solidFill>
                <a:latin typeface="Arial"/>
                <a:cs typeface="Arial"/>
              </a:rPr>
              <a:t>TOA-</a:t>
            </a:r>
            <a:r>
              <a:rPr sz="2800" b="1" spc="-25" dirty="0">
                <a:solidFill>
                  <a:srgbClr val="6C7585"/>
                </a:solidFill>
                <a:latin typeface="Arial"/>
                <a:cs typeface="Arial"/>
              </a:rPr>
              <a:t>95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938" y="1647581"/>
            <a:ext cx="5044440" cy="352468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390525" indent="-229235">
              <a:lnSpc>
                <a:spcPts val="1500"/>
              </a:lnSpc>
              <a:spcBef>
                <a:spcPts val="3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+mn-lt"/>
                <a:cs typeface="Arial"/>
              </a:rPr>
              <a:t>0.95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Cubic</a:t>
            </a:r>
            <a:r>
              <a:rPr sz="1400" spc="-6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Ft.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–</a:t>
            </a:r>
            <a:r>
              <a:rPr sz="1400" spc="-1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Large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enough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toAirFry</a:t>
            </a:r>
            <a:r>
              <a:rPr sz="1400" spc="-6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up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</a:t>
            </a:r>
            <a:r>
              <a:rPr sz="1400" spc="-5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4lbs,</a:t>
            </a:r>
            <a:r>
              <a:rPr sz="1400" spc="-8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toast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spc="-50" dirty="0">
                <a:latin typeface="+mn-lt"/>
                <a:cs typeface="Arial"/>
              </a:rPr>
              <a:t>9 </a:t>
            </a:r>
            <a:r>
              <a:rPr sz="1400" spc="-10" dirty="0">
                <a:latin typeface="+mn-lt"/>
                <a:cs typeface="Arial"/>
              </a:rPr>
              <a:t>slices</a:t>
            </a:r>
            <a:r>
              <a:rPr sz="1400" spc="-12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of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bread,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3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13”</a:t>
            </a:r>
            <a:r>
              <a:rPr sz="1400" spc="-8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pizza</a:t>
            </a:r>
            <a:r>
              <a:rPr sz="1400" spc="-9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or</a:t>
            </a:r>
            <a:r>
              <a:rPr sz="1400" spc="-6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1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9”</a:t>
            </a:r>
            <a:r>
              <a:rPr sz="1400" spc="-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x</a:t>
            </a:r>
            <a:r>
              <a:rPr sz="1400" spc="2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13”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baking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spc="-25" dirty="0">
                <a:latin typeface="+mn-lt"/>
                <a:cs typeface="Arial"/>
              </a:rPr>
              <a:t>pan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Multiple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Cooking</a:t>
            </a:r>
            <a:r>
              <a:rPr sz="1400" spc="-10" dirty="0">
                <a:latin typeface="+mn-lt"/>
                <a:cs typeface="Arial"/>
              </a:rPr>
              <a:t> Functions</a:t>
            </a:r>
            <a:endParaRPr sz="1400" dirty="0">
              <a:latin typeface="+mn-lt"/>
              <a:cs typeface="Arial"/>
            </a:endParaRPr>
          </a:p>
          <a:p>
            <a:pPr marL="756285" marR="100330" lvl="1" indent="-287020">
              <a:lnSpc>
                <a:spcPct val="100000"/>
              </a:lnSpc>
              <a:spcBef>
                <a:spcPts val="600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sz="1200" spc="-20" dirty="0">
                <a:latin typeface="+mn-lt"/>
                <a:cs typeface="Arial"/>
              </a:rPr>
              <a:t>AirFry,</a:t>
            </a:r>
            <a:r>
              <a:rPr sz="1200" spc="-80" dirty="0">
                <a:latin typeface="+mn-lt"/>
                <a:cs typeface="Arial"/>
              </a:rPr>
              <a:t> </a:t>
            </a:r>
            <a:r>
              <a:rPr sz="1200" spc="-10" dirty="0">
                <a:latin typeface="+mn-lt"/>
                <a:cs typeface="Arial"/>
              </a:rPr>
              <a:t>Bake,</a:t>
            </a:r>
            <a:r>
              <a:rPr sz="1200" spc="-80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Broil,</a:t>
            </a:r>
            <a:r>
              <a:rPr sz="1200" spc="-30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Pizza,</a:t>
            </a:r>
            <a:r>
              <a:rPr sz="1200" spc="110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Roast,</a:t>
            </a:r>
            <a:r>
              <a:rPr sz="1200" spc="-155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Dual</a:t>
            </a:r>
            <a:r>
              <a:rPr sz="1200" spc="3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Cooking,</a:t>
            </a:r>
            <a:r>
              <a:rPr sz="1200" spc="-8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Reheat,</a:t>
            </a:r>
            <a:r>
              <a:rPr sz="1200" spc="-114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Keep</a:t>
            </a:r>
            <a:r>
              <a:rPr sz="1200" spc="-35" dirty="0">
                <a:latin typeface="+mn-lt"/>
                <a:cs typeface="Arial"/>
              </a:rPr>
              <a:t> </a:t>
            </a:r>
            <a:r>
              <a:rPr sz="1200" spc="-10" dirty="0">
                <a:latin typeface="+mn-lt"/>
                <a:cs typeface="Arial"/>
              </a:rPr>
              <a:t>Warm, Toast,</a:t>
            </a:r>
            <a:r>
              <a:rPr sz="1200" spc="-150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Bagel,</a:t>
            </a:r>
            <a:r>
              <a:rPr sz="1200" spc="-6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Dehydrate,</a:t>
            </a:r>
            <a:r>
              <a:rPr sz="1200" spc="-75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Low,</a:t>
            </a:r>
            <a:r>
              <a:rPr sz="1200" spc="15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Slow</a:t>
            </a:r>
            <a:r>
              <a:rPr sz="1200" spc="40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Cook</a:t>
            </a:r>
            <a:endParaRPr sz="1200" dirty="0">
              <a:latin typeface="+mn-lt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sz="1200" spc="-20" dirty="0">
                <a:latin typeface="+mn-lt"/>
                <a:cs typeface="Arial"/>
              </a:rPr>
              <a:t>AirFry</a:t>
            </a:r>
            <a:r>
              <a:rPr sz="1200" spc="-35" dirty="0">
                <a:latin typeface="+mn-lt"/>
                <a:cs typeface="Arial"/>
              </a:rPr>
              <a:t> </a:t>
            </a:r>
            <a:r>
              <a:rPr sz="1200" spc="-10" dirty="0">
                <a:latin typeface="+mn-lt"/>
                <a:cs typeface="Arial"/>
              </a:rPr>
              <a:t>Presets</a:t>
            </a:r>
            <a:endParaRPr sz="1200" dirty="0">
              <a:latin typeface="+mn-lt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sz="1200" spc="-10" dirty="0">
                <a:latin typeface="+mn-lt"/>
                <a:cs typeface="Arial"/>
              </a:rPr>
              <a:t>Toast</a:t>
            </a:r>
            <a:r>
              <a:rPr sz="1200" spc="-90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Shade</a:t>
            </a:r>
            <a:r>
              <a:rPr sz="1200" spc="-1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Selector</a:t>
            </a:r>
            <a:r>
              <a:rPr sz="1200" spc="-50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and</a:t>
            </a:r>
            <a:r>
              <a:rPr sz="1200" spc="-1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Defrost</a:t>
            </a:r>
            <a:r>
              <a:rPr sz="1200" spc="-125" dirty="0">
                <a:latin typeface="+mn-lt"/>
                <a:cs typeface="Arial"/>
              </a:rPr>
              <a:t> </a:t>
            </a:r>
            <a:r>
              <a:rPr sz="1200" spc="-10" dirty="0">
                <a:latin typeface="+mn-lt"/>
                <a:cs typeface="Arial"/>
              </a:rPr>
              <a:t>option</a:t>
            </a:r>
            <a:endParaRPr sz="1200" dirty="0">
              <a:latin typeface="+mn-lt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sz="1200" spc="-20" dirty="0">
                <a:latin typeface="+mn-lt"/>
                <a:cs typeface="Arial"/>
              </a:rPr>
              <a:t>High</a:t>
            </a:r>
            <a:r>
              <a:rPr sz="1200" spc="-60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&amp;</a:t>
            </a:r>
            <a:r>
              <a:rPr sz="1200" spc="-5" dirty="0">
                <a:latin typeface="+mn-lt"/>
                <a:cs typeface="Arial"/>
              </a:rPr>
              <a:t> </a:t>
            </a:r>
            <a:r>
              <a:rPr sz="1200" dirty="0">
                <a:latin typeface="+mn-lt"/>
                <a:cs typeface="Arial"/>
              </a:rPr>
              <a:t>Low</a:t>
            </a:r>
            <a:r>
              <a:rPr sz="1200" spc="-35" dirty="0">
                <a:latin typeface="+mn-lt"/>
                <a:cs typeface="Arial"/>
              </a:rPr>
              <a:t> </a:t>
            </a:r>
            <a:r>
              <a:rPr sz="1200" spc="-20" dirty="0">
                <a:latin typeface="+mn-lt"/>
                <a:cs typeface="Arial"/>
              </a:rPr>
              <a:t>Speed</a:t>
            </a:r>
            <a:r>
              <a:rPr sz="1200" spc="-55" dirty="0">
                <a:latin typeface="+mn-lt"/>
                <a:cs typeface="Arial"/>
              </a:rPr>
              <a:t> </a:t>
            </a:r>
            <a:r>
              <a:rPr sz="1200" spc="-10" dirty="0">
                <a:latin typeface="+mn-lt"/>
                <a:cs typeface="Arial"/>
              </a:rPr>
              <a:t>Convection</a:t>
            </a:r>
            <a:endParaRPr sz="12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Adjustable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Cooking</a:t>
            </a:r>
            <a:r>
              <a:rPr sz="1400" spc="-195" dirty="0">
                <a:latin typeface="+mn-lt"/>
                <a:cs typeface="Arial"/>
              </a:rPr>
              <a:t> </a:t>
            </a:r>
            <a:r>
              <a:rPr sz="1400" spc="-60" dirty="0">
                <a:latin typeface="+mn-lt"/>
                <a:cs typeface="Arial"/>
              </a:rPr>
              <a:t>Temperatures</a:t>
            </a:r>
            <a:r>
              <a:rPr sz="1400" spc="-18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(up</a:t>
            </a:r>
            <a:r>
              <a:rPr sz="1400" spc="1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</a:t>
            </a:r>
            <a:r>
              <a:rPr sz="1400" spc="1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450°F)</a:t>
            </a:r>
            <a:r>
              <a:rPr sz="1400" spc="-9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and</a:t>
            </a:r>
            <a:r>
              <a:rPr sz="1400" spc="-14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Times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Nonstick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spc="-25" dirty="0">
                <a:latin typeface="+mn-lt"/>
                <a:cs typeface="Arial"/>
              </a:rPr>
              <a:t>Easy-</a:t>
            </a:r>
            <a:r>
              <a:rPr sz="1400" spc="-10" dirty="0">
                <a:latin typeface="+mn-lt"/>
                <a:cs typeface="Arial"/>
              </a:rPr>
              <a:t>Clean </a:t>
            </a:r>
            <a:r>
              <a:rPr sz="1400" spc="-20" dirty="0">
                <a:latin typeface="+mn-lt"/>
                <a:cs typeface="Arial"/>
              </a:rPr>
              <a:t>Interior</a:t>
            </a:r>
            <a:r>
              <a:rPr sz="1400" spc="-12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and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dishwasher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safe</a:t>
            </a:r>
            <a:r>
              <a:rPr sz="1400" spc="-5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accessories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Whisper-</a:t>
            </a:r>
            <a:r>
              <a:rPr sz="1400" spc="-35" dirty="0">
                <a:latin typeface="+mn-lt"/>
                <a:cs typeface="Arial"/>
              </a:rPr>
              <a:t>quiet</a:t>
            </a:r>
            <a:r>
              <a:rPr sz="1400" spc="-7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Operation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Interior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Light</a:t>
            </a:r>
            <a:endParaRPr sz="1400" dirty="0">
              <a:latin typeface="+mn-lt"/>
              <a:cs typeface="Arial"/>
            </a:endParaRPr>
          </a:p>
          <a:p>
            <a:pPr marL="241300" marR="165100" indent="-229235">
              <a:lnSpc>
                <a:spcPts val="1500"/>
              </a:lnSpc>
              <a:spcBef>
                <a:spcPts val="62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Includes:</a:t>
            </a:r>
            <a:r>
              <a:rPr sz="1400" spc="-17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Oven</a:t>
            </a:r>
            <a:r>
              <a:rPr sz="1400" spc="-7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Rack,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Baking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Pan</a:t>
            </a:r>
            <a:r>
              <a:rPr sz="1400" spc="-5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&amp;</a:t>
            </a:r>
            <a:r>
              <a:rPr sz="1400" spc="-24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Air</a:t>
            </a:r>
            <a:r>
              <a:rPr sz="1400" spc="-2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Fryer</a:t>
            </a:r>
            <a:r>
              <a:rPr sz="1400" spc="-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Basket,</a:t>
            </a:r>
            <a:r>
              <a:rPr sz="1400" spc="-14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Crumb </a:t>
            </a:r>
            <a:r>
              <a:rPr sz="1400" spc="-20" dirty="0">
                <a:latin typeface="+mn-lt"/>
                <a:cs typeface="Arial"/>
              </a:rPr>
              <a:t>Tray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1800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Watts</a:t>
            </a:r>
            <a:endParaRPr sz="1400" dirty="0">
              <a:latin typeface="+mn-lt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7E31BF1-D677-43C5-9441-EF3215FF350C}"/>
              </a:ext>
            </a:extLst>
          </p:cNvPr>
          <p:cNvSpPr txBox="1"/>
          <p:nvPr/>
        </p:nvSpPr>
        <p:spPr>
          <a:xfrm>
            <a:off x="2942415" y="4973368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$329.95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905CE-F898-4108-873E-482A73CD4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95" y="1080857"/>
            <a:ext cx="5651367" cy="46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8916" y="1225296"/>
            <a:ext cx="4343399" cy="41407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8229" y="1477069"/>
            <a:ext cx="6022975" cy="38601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b="1" dirty="0">
                <a:latin typeface="Arial"/>
                <a:cs typeface="Arial"/>
              </a:rPr>
              <a:t>NEW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Grill</a:t>
            </a:r>
            <a:r>
              <a:rPr sz="1500" b="1" spc="-1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Feature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cooking</a:t>
            </a:r>
            <a:r>
              <a:rPr sz="1500" b="1" spc="-10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function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&amp;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grill</a:t>
            </a:r>
            <a:r>
              <a:rPr sz="1500" b="1" spc="-1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accessory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included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0.6-cubic-foot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interior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light;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lb.AirFry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capacity</a:t>
            </a:r>
            <a:endParaRPr sz="1500" dirty="0">
              <a:latin typeface="Arial"/>
              <a:cs typeface="Arial"/>
            </a:endParaRPr>
          </a:p>
          <a:p>
            <a:pPr marL="241300" marR="5080" indent="-228600">
              <a:lnSpc>
                <a:spcPts val="1600"/>
              </a:lnSpc>
              <a:spcBef>
                <a:spcPts val="1019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8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functions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include:Air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Fry,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Convection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Bake,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Convection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Broil,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Bake, </a:t>
            </a:r>
            <a:r>
              <a:rPr sz="1500" dirty="0">
                <a:latin typeface="Arial"/>
                <a:cs typeface="Arial"/>
              </a:rPr>
              <a:t>Broil,</a:t>
            </a:r>
            <a:r>
              <a:rPr sz="1500" spc="-15" dirty="0">
                <a:latin typeface="Arial"/>
                <a:cs typeface="Arial"/>
              </a:rPr>
              <a:t> Warm,</a:t>
            </a:r>
            <a:r>
              <a:rPr sz="1500" spc="-280" dirty="0">
                <a:latin typeface="Arial"/>
                <a:cs typeface="Arial"/>
              </a:rPr>
              <a:t> </a:t>
            </a:r>
            <a:r>
              <a:rPr sz="1500" spc="-95" dirty="0">
                <a:latin typeface="Arial"/>
                <a:cs typeface="Arial"/>
              </a:rPr>
              <a:t>Toast</a:t>
            </a:r>
            <a:r>
              <a:rPr sz="1500" spc="-1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Grill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Adjustable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temperature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(up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450F)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60-minute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timer/auto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shutoff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spc="-95" dirty="0">
                <a:latin typeface="Arial"/>
                <a:cs typeface="Arial"/>
              </a:rPr>
              <a:t>Toast</a:t>
            </a:r>
            <a:r>
              <a:rPr sz="1500" spc="-1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shade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selector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timer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Nonstick,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easy-</a:t>
            </a:r>
            <a:r>
              <a:rPr sz="1500" dirty="0">
                <a:latin typeface="Arial"/>
                <a:cs typeface="Arial"/>
              </a:rPr>
              <a:t>clean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interior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Enlarged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window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integrated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cooking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guide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Includes:</a:t>
            </a:r>
            <a:r>
              <a:rPr sz="1500" spc="-1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oven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rack,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baking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pan,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airfryer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rack/basket</a:t>
            </a:r>
            <a:r>
              <a:rPr sz="1500" spc="-1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grill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Whisper-quiet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operation</a:t>
            </a:r>
            <a:endParaRPr sz="15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Arial"/>
                <a:cs typeface="Arial"/>
              </a:rPr>
              <a:t>1800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Watts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8229" y="426878"/>
            <a:ext cx="6786245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7800"/>
              </a:lnSpc>
              <a:spcBef>
                <a:spcPts val="100"/>
              </a:spcBef>
            </a:pPr>
            <a:r>
              <a:rPr sz="2800" b="1" spc="-45" dirty="0" err="1">
                <a:latin typeface="Arial"/>
                <a:cs typeface="Arial"/>
              </a:rPr>
              <a:t>A</a:t>
            </a:r>
            <a:r>
              <a:rPr lang="en-US" sz="2800" b="1" spc="-45" dirty="0" err="1">
                <a:latin typeface="Arial"/>
                <a:cs typeface="Arial"/>
              </a:rPr>
              <a:t>irFryer</a:t>
            </a:r>
            <a:r>
              <a:rPr lang="en-US" sz="2800" b="1" spc="-45" dirty="0">
                <a:latin typeface="Arial"/>
                <a:cs typeface="Arial"/>
              </a:rPr>
              <a:t> Toaster Oven With Grill</a:t>
            </a:r>
            <a:br>
              <a:rPr lang="en-US" sz="2800" b="1" spc="-45" dirty="0">
                <a:latin typeface="Arial"/>
                <a:cs typeface="Arial"/>
              </a:rPr>
            </a:br>
            <a:r>
              <a:rPr sz="2800" b="1" spc="-75" dirty="0">
                <a:solidFill>
                  <a:srgbClr val="6C7585"/>
                </a:solidFill>
                <a:latin typeface="Arial"/>
                <a:cs typeface="Arial"/>
              </a:rPr>
              <a:t>TOA-</a:t>
            </a:r>
            <a:r>
              <a:rPr sz="2800" b="1" spc="-25" dirty="0">
                <a:solidFill>
                  <a:srgbClr val="6C7585"/>
                </a:solidFill>
                <a:latin typeface="Arial"/>
                <a:cs typeface="Arial"/>
              </a:rPr>
              <a:t>70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84391" y="307593"/>
            <a:ext cx="5352415" cy="5700395"/>
            <a:chOff x="6184391" y="307593"/>
            <a:chExt cx="5352415" cy="57003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587" y="3133343"/>
              <a:ext cx="1216151" cy="4282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4391" y="4498847"/>
              <a:ext cx="1304543" cy="536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4391" y="3837432"/>
              <a:ext cx="1304543" cy="5349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8652" y="5026151"/>
              <a:ext cx="981455" cy="981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3711" y="5026152"/>
              <a:ext cx="982979" cy="981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54444" y="313943"/>
              <a:ext cx="2675890" cy="1435735"/>
            </a:xfrm>
            <a:custGeom>
              <a:avLst/>
              <a:gdLst/>
              <a:ahLst/>
              <a:cxnLst/>
              <a:rect l="l" t="t" r="r" b="b"/>
              <a:pathLst>
                <a:path w="2675890" h="1435735">
                  <a:moveTo>
                    <a:pt x="1832051" y="0"/>
                  </a:moveTo>
                  <a:lnTo>
                    <a:pt x="1419821" y="288505"/>
                  </a:lnTo>
                  <a:lnTo>
                    <a:pt x="1204264" y="125374"/>
                  </a:lnTo>
                  <a:lnTo>
                    <a:pt x="1059103" y="424053"/>
                  </a:lnTo>
                  <a:lnTo>
                    <a:pt x="557644" y="240855"/>
                  </a:lnTo>
                  <a:lnTo>
                    <a:pt x="665429" y="519391"/>
                  </a:lnTo>
                  <a:lnTo>
                    <a:pt x="145160" y="549503"/>
                  </a:lnTo>
                  <a:lnTo>
                    <a:pt x="487425" y="770255"/>
                  </a:lnTo>
                  <a:lnTo>
                    <a:pt x="0" y="855624"/>
                  </a:lnTo>
                  <a:lnTo>
                    <a:pt x="412483" y="1021270"/>
                  </a:lnTo>
                  <a:lnTo>
                    <a:pt x="159169" y="1184402"/>
                  </a:lnTo>
                  <a:lnTo>
                    <a:pt x="595198" y="1211986"/>
                  </a:lnTo>
                  <a:lnTo>
                    <a:pt x="609079" y="1435227"/>
                  </a:lnTo>
                  <a:lnTo>
                    <a:pt x="932370" y="1204341"/>
                  </a:lnTo>
                  <a:lnTo>
                    <a:pt x="1077671" y="1309776"/>
                  </a:lnTo>
                  <a:lnTo>
                    <a:pt x="1222857" y="1154163"/>
                  </a:lnTo>
                  <a:lnTo>
                    <a:pt x="1438376" y="1251953"/>
                  </a:lnTo>
                  <a:lnTo>
                    <a:pt x="1508772" y="1058824"/>
                  </a:lnTo>
                  <a:lnTo>
                    <a:pt x="1850885" y="1154163"/>
                  </a:lnTo>
                  <a:lnTo>
                    <a:pt x="1813471" y="953477"/>
                  </a:lnTo>
                  <a:lnTo>
                    <a:pt x="2338311" y="1038682"/>
                  </a:lnTo>
                  <a:lnTo>
                    <a:pt x="2029015" y="817930"/>
                  </a:lnTo>
                  <a:lnTo>
                    <a:pt x="2263127" y="750176"/>
                  </a:lnTo>
                  <a:lnTo>
                    <a:pt x="2103958" y="624738"/>
                  </a:lnTo>
                  <a:lnTo>
                    <a:pt x="2675635" y="441528"/>
                  </a:lnTo>
                  <a:lnTo>
                    <a:pt x="2029015" y="434022"/>
                  </a:lnTo>
                  <a:lnTo>
                    <a:pt x="2230564" y="210769"/>
                  </a:lnTo>
                  <a:lnTo>
                    <a:pt x="1799221" y="383844"/>
                  </a:lnTo>
                  <a:lnTo>
                    <a:pt x="18320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54441" y="313943"/>
              <a:ext cx="2675890" cy="1435735"/>
            </a:xfrm>
            <a:custGeom>
              <a:avLst/>
              <a:gdLst/>
              <a:ahLst/>
              <a:cxnLst/>
              <a:rect l="l" t="t" r="r" b="b"/>
              <a:pathLst>
                <a:path w="2675890" h="1435735">
                  <a:moveTo>
                    <a:pt x="1419821" y="288505"/>
                  </a:moveTo>
                  <a:lnTo>
                    <a:pt x="1832051" y="0"/>
                  </a:lnTo>
                  <a:lnTo>
                    <a:pt x="1799247" y="383844"/>
                  </a:lnTo>
                  <a:lnTo>
                    <a:pt x="2230564" y="210781"/>
                  </a:lnTo>
                  <a:lnTo>
                    <a:pt x="2029028" y="434022"/>
                  </a:lnTo>
                  <a:lnTo>
                    <a:pt x="2675636" y="441528"/>
                  </a:lnTo>
                  <a:lnTo>
                    <a:pt x="2103958" y="624738"/>
                  </a:lnTo>
                  <a:lnTo>
                    <a:pt x="2263140" y="750176"/>
                  </a:lnTo>
                  <a:lnTo>
                    <a:pt x="2029028" y="817930"/>
                  </a:lnTo>
                  <a:lnTo>
                    <a:pt x="2338336" y="1038682"/>
                  </a:lnTo>
                  <a:lnTo>
                    <a:pt x="1813496" y="953477"/>
                  </a:lnTo>
                  <a:lnTo>
                    <a:pt x="1850885" y="1154163"/>
                  </a:lnTo>
                  <a:lnTo>
                    <a:pt x="1508772" y="1058824"/>
                  </a:lnTo>
                  <a:lnTo>
                    <a:pt x="1438402" y="1251953"/>
                  </a:lnTo>
                  <a:lnTo>
                    <a:pt x="1222870" y="1154163"/>
                  </a:lnTo>
                  <a:lnTo>
                    <a:pt x="1077683" y="1309776"/>
                  </a:lnTo>
                  <a:lnTo>
                    <a:pt x="932370" y="1204340"/>
                  </a:lnTo>
                  <a:lnTo>
                    <a:pt x="609079" y="1435227"/>
                  </a:lnTo>
                  <a:lnTo>
                    <a:pt x="595198" y="1211986"/>
                  </a:lnTo>
                  <a:lnTo>
                    <a:pt x="159181" y="1184402"/>
                  </a:lnTo>
                  <a:lnTo>
                    <a:pt x="412483" y="1021270"/>
                  </a:lnTo>
                  <a:lnTo>
                    <a:pt x="0" y="855624"/>
                  </a:lnTo>
                  <a:lnTo>
                    <a:pt x="487426" y="770254"/>
                  </a:lnTo>
                  <a:lnTo>
                    <a:pt x="145161" y="549503"/>
                  </a:lnTo>
                  <a:lnTo>
                    <a:pt x="665429" y="519391"/>
                  </a:lnTo>
                  <a:lnTo>
                    <a:pt x="557682" y="240855"/>
                  </a:lnTo>
                  <a:lnTo>
                    <a:pt x="1059103" y="424052"/>
                  </a:lnTo>
                  <a:lnTo>
                    <a:pt x="1204264" y="125374"/>
                  </a:lnTo>
                  <a:lnTo>
                    <a:pt x="1419821" y="288505"/>
                  </a:lnTo>
                  <a:close/>
                </a:path>
              </a:pathLst>
            </a:custGeom>
            <a:ln w="12700">
              <a:solidFill>
                <a:srgbClr val="507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07536" y="744790"/>
            <a:ext cx="9251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Grill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Feature!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2686002-5B1D-4AF0-B56E-09B995929769}"/>
              </a:ext>
            </a:extLst>
          </p:cNvPr>
          <p:cNvSpPr txBox="1"/>
          <p:nvPr/>
        </p:nvSpPr>
        <p:spPr>
          <a:xfrm>
            <a:off x="3018255" y="5163992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$229.95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25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78" y="1942517"/>
            <a:ext cx="5327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Waffle</a:t>
            </a:r>
            <a:r>
              <a:rPr sz="5400" spc="-190" dirty="0"/>
              <a:t> </a:t>
            </a:r>
            <a:r>
              <a:rPr sz="5400" spc="-10" dirty="0"/>
              <a:t>Makers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325352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702" y="593430"/>
            <a:ext cx="4557395" cy="988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30" dirty="0">
                <a:latin typeface="Arial"/>
                <a:cs typeface="Arial"/>
              </a:rPr>
              <a:t>Stuffed Waffle Maker</a:t>
            </a:r>
            <a:br>
              <a:rPr lang="en-US" sz="2800" b="1" spc="-30" dirty="0">
                <a:latin typeface="Arial"/>
                <a:cs typeface="Arial"/>
              </a:rPr>
            </a:br>
            <a:r>
              <a:rPr sz="2400" b="1" spc="-75" dirty="0">
                <a:solidFill>
                  <a:srgbClr val="6C7585"/>
                </a:solidFill>
                <a:latin typeface="Arial"/>
                <a:cs typeface="Arial"/>
              </a:rPr>
              <a:t>WAF-</a:t>
            </a:r>
            <a:r>
              <a:rPr sz="2400" b="1" spc="-20" dirty="0">
                <a:solidFill>
                  <a:srgbClr val="6C7585"/>
                </a:solidFill>
                <a:latin typeface="Arial"/>
                <a:cs typeface="Arial"/>
              </a:rPr>
              <a:t>S100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702" y="1770148"/>
            <a:ext cx="5028565" cy="377731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9055" indent="-228600">
              <a:lnSpc>
                <a:spcPts val="1700"/>
              </a:lnSpc>
              <a:spcBef>
                <a:spcPts val="33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+mj-lt"/>
                <a:cs typeface="Arial"/>
              </a:rPr>
              <a:t>Stuffed</a:t>
            </a:r>
            <a:r>
              <a:rPr sz="1600" spc="-20" dirty="0">
                <a:latin typeface="+mj-lt"/>
                <a:cs typeface="Arial"/>
              </a:rPr>
              <a:t> </a:t>
            </a:r>
            <a:r>
              <a:rPr sz="1600" spc="-50" dirty="0">
                <a:latin typeface="+mj-lt"/>
                <a:cs typeface="Arial"/>
              </a:rPr>
              <a:t>Waffles</a:t>
            </a:r>
            <a:r>
              <a:rPr sz="1600" spc="-12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can</a:t>
            </a:r>
            <a:r>
              <a:rPr sz="1600" spc="-8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bake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your</a:t>
            </a:r>
            <a:r>
              <a:rPr sz="1600" spc="7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favorite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spc="-25" dirty="0">
                <a:latin typeface="+mj-lt"/>
                <a:cs typeface="Arial"/>
              </a:rPr>
              <a:t>toppings</a:t>
            </a:r>
            <a:r>
              <a:rPr sz="1600" spc="-8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inside </a:t>
            </a:r>
            <a:r>
              <a:rPr sz="1600" dirty="0">
                <a:latin typeface="+mj-lt"/>
                <a:cs typeface="Arial"/>
              </a:rPr>
              <a:t>the</a:t>
            </a:r>
            <a:r>
              <a:rPr sz="1600" spc="-125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waffle,</a:t>
            </a:r>
            <a:r>
              <a:rPr sz="160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and</a:t>
            </a:r>
            <a:r>
              <a:rPr sz="1600" spc="-10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they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can</a:t>
            </a:r>
            <a:r>
              <a:rPr sz="1600" spc="-11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be</a:t>
            </a:r>
            <a:r>
              <a:rPr sz="1600" spc="-9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sweet</a:t>
            </a:r>
            <a:r>
              <a:rPr sz="1600" spc="-3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or</a:t>
            </a:r>
            <a:r>
              <a:rPr sz="1600" spc="-7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savory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80" dirty="0">
                <a:latin typeface="+mj-lt"/>
                <a:cs typeface="Arial"/>
              </a:rPr>
              <a:t>Two</a:t>
            </a:r>
            <a:r>
              <a:rPr sz="1600" spc="-19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sets</a:t>
            </a:r>
            <a:r>
              <a:rPr sz="1600" spc="-10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of</a:t>
            </a:r>
            <a:r>
              <a:rPr sz="1600" spc="-110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removable</a:t>
            </a:r>
            <a:r>
              <a:rPr sz="1600" b="1" spc="3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plates</a:t>
            </a:r>
            <a:endParaRPr sz="1600" dirty="0">
              <a:latin typeface="+mj-lt"/>
              <a:cs typeface="Arial"/>
            </a:endParaRPr>
          </a:p>
          <a:p>
            <a:pPr marL="697865" marR="5080" lvl="1" indent="-228600">
              <a:lnSpc>
                <a:spcPts val="1500"/>
              </a:lnSpc>
              <a:spcBef>
                <a:spcPts val="525"/>
              </a:spcBef>
              <a:buChar char="•"/>
              <a:tabLst>
                <a:tab pos="697865" algn="l"/>
                <a:tab pos="698500" algn="l"/>
              </a:tabLst>
            </a:pPr>
            <a:r>
              <a:rPr sz="1600" dirty="0">
                <a:latin typeface="+mj-lt"/>
                <a:cs typeface="Arial"/>
              </a:rPr>
              <a:t>One</a:t>
            </a:r>
            <a:r>
              <a:rPr sz="1600" spc="-6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set</a:t>
            </a:r>
            <a:r>
              <a:rPr sz="1600" spc="-3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will</a:t>
            </a:r>
            <a:r>
              <a:rPr sz="1600" spc="1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bake</a:t>
            </a:r>
            <a:r>
              <a:rPr sz="1600" spc="-5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a</a:t>
            </a:r>
            <a:r>
              <a:rPr sz="1600" spc="-4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6“</a:t>
            </a:r>
            <a:r>
              <a:rPr sz="1600" spc="-2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diam.,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1"</a:t>
            </a:r>
            <a:r>
              <a:rPr sz="1600" spc="-3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thick</a:t>
            </a:r>
            <a:r>
              <a:rPr sz="1600" spc="-55" dirty="0">
                <a:latin typeface="+mj-lt"/>
                <a:cs typeface="Arial"/>
              </a:rPr>
              <a:t> </a:t>
            </a:r>
            <a:r>
              <a:rPr sz="1600" spc="-25" dirty="0">
                <a:latin typeface="+mj-lt"/>
                <a:cs typeface="Arial"/>
              </a:rPr>
              <a:t>stuffed</a:t>
            </a:r>
            <a:r>
              <a:rPr sz="1600" spc="-11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waffle. </a:t>
            </a:r>
            <a:r>
              <a:rPr sz="1600" spc="-20" dirty="0">
                <a:latin typeface="+mj-lt"/>
                <a:cs typeface="Arial"/>
              </a:rPr>
              <a:t>Second</a:t>
            </a:r>
            <a:r>
              <a:rPr sz="1600" spc="-16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set</a:t>
            </a:r>
            <a:r>
              <a:rPr sz="1600" spc="-6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will</a:t>
            </a:r>
            <a:r>
              <a:rPr sz="1600" spc="6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bake</a:t>
            </a:r>
            <a:r>
              <a:rPr sz="1600" spc="-9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a</a:t>
            </a:r>
            <a:r>
              <a:rPr sz="1600" spc="-1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6",</a:t>
            </a:r>
            <a:r>
              <a:rPr sz="1600" spc="-4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1/2"</a:t>
            </a:r>
            <a:r>
              <a:rPr sz="1600" spc="-5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thick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Classic</a:t>
            </a:r>
            <a:r>
              <a:rPr sz="1600" spc="-95" dirty="0">
                <a:latin typeface="+mj-lt"/>
                <a:cs typeface="Arial"/>
              </a:rPr>
              <a:t> </a:t>
            </a:r>
            <a:r>
              <a:rPr sz="1600" spc="-35" dirty="0">
                <a:latin typeface="+mj-lt"/>
                <a:cs typeface="Arial"/>
              </a:rPr>
              <a:t>Non-</a:t>
            </a:r>
            <a:r>
              <a:rPr sz="1600" spc="-10" dirty="0">
                <a:latin typeface="+mj-lt"/>
                <a:cs typeface="Arial"/>
              </a:rPr>
              <a:t>Stuffed Waffle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40" dirty="0">
                <a:latin typeface="+mj-lt"/>
                <a:cs typeface="Arial"/>
              </a:rPr>
              <a:t>5-</a:t>
            </a:r>
            <a:r>
              <a:rPr sz="1600" spc="-20" dirty="0">
                <a:latin typeface="+mj-lt"/>
                <a:cs typeface="Arial"/>
              </a:rPr>
              <a:t>Setting</a:t>
            </a:r>
            <a:r>
              <a:rPr sz="1600" spc="-75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shade</a:t>
            </a:r>
            <a:r>
              <a:rPr sz="1600" spc="-7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control</a:t>
            </a:r>
            <a:endParaRPr sz="1600" dirty="0">
              <a:latin typeface="+mj-lt"/>
              <a:cs typeface="Arial"/>
            </a:endParaRPr>
          </a:p>
          <a:p>
            <a:pPr marL="240665" marR="60960" indent="-228600">
              <a:lnSpc>
                <a:spcPts val="1700"/>
              </a:lnSpc>
              <a:spcBef>
                <a:spcPts val="1019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70" dirty="0">
                <a:latin typeface="+mj-lt"/>
                <a:cs typeface="Arial"/>
              </a:rPr>
              <a:t>Ready-</a:t>
            </a:r>
            <a:r>
              <a:rPr sz="1600" spc="-50" dirty="0">
                <a:latin typeface="+mj-lt"/>
                <a:cs typeface="Arial"/>
              </a:rPr>
              <a:t>to-</a:t>
            </a:r>
            <a:r>
              <a:rPr sz="1600" dirty="0">
                <a:latin typeface="+mj-lt"/>
                <a:cs typeface="Arial"/>
              </a:rPr>
              <a:t>Bake</a:t>
            </a:r>
            <a:r>
              <a:rPr sz="1600" spc="13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and</a:t>
            </a:r>
            <a:r>
              <a:rPr sz="1600" spc="-40" dirty="0">
                <a:latin typeface="+mj-lt"/>
                <a:cs typeface="Arial"/>
              </a:rPr>
              <a:t> </a:t>
            </a:r>
            <a:r>
              <a:rPr sz="1600" spc="-70" dirty="0">
                <a:latin typeface="+mj-lt"/>
                <a:cs typeface="Arial"/>
              </a:rPr>
              <a:t>Ready-</a:t>
            </a:r>
            <a:r>
              <a:rPr sz="1600" spc="-50" dirty="0">
                <a:latin typeface="+mj-lt"/>
                <a:cs typeface="Arial"/>
              </a:rPr>
              <a:t>to-</a:t>
            </a:r>
            <a:r>
              <a:rPr sz="1600" dirty="0">
                <a:latin typeface="+mj-lt"/>
                <a:cs typeface="Arial"/>
              </a:rPr>
              <a:t>Eat</a:t>
            </a:r>
            <a:r>
              <a:rPr sz="1600" spc="160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indicator</a:t>
            </a:r>
            <a:r>
              <a:rPr sz="1600" spc="-6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lights</a:t>
            </a:r>
            <a:r>
              <a:rPr sz="1600" spc="-6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&amp;</a:t>
            </a:r>
            <a:r>
              <a:rPr sz="1600" spc="-55" dirty="0">
                <a:latin typeface="+mj-lt"/>
                <a:cs typeface="Arial"/>
              </a:rPr>
              <a:t> </a:t>
            </a:r>
            <a:r>
              <a:rPr sz="1600" spc="-25" dirty="0">
                <a:latin typeface="+mj-lt"/>
                <a:cs typeface="Arial"/>
              </a:rPr>
              <a:t>an </a:t>
            </a:r>
            <a:r>
              <a:rPr sz="1600" spc="-10" dirty="0">
                <a:latin typeface="+mj-lt"/>
                <a:cs typeface="Arial"/>
              </a:rPr>
              <a:t>AudibleAlert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40" dirty="0">
                <a:latin typeface="+mj-lt"/>
                <a:cs typeface="Arial"/>
              </a:rPr>
              <a:t>Non-</a:t>
            </a:r>
            <a:r>
              <a:rPr sz="1600" dirty="0">
                <a:latin typeface="+mj-lt"/>
                <a:cs typeface="Arial"/>
              </a:rPr>
              <a:t>stick</a:t>
            </a:r>
            <a:r>
              <a:rPr sz="1600" spc="-25" dirty="0">
                <a:latin typeface="+mj-lt"/>
                <a:cs typeface="Arial"/>
              </a:rPr>
              <a:t> </a:t>
            </a:r>
            <a:r>
              <a:rPr sz="1600" spc="-30" dirty="0">
                <a:latin typeface="+mj-lt"/>
                <a:cs typeface="Arial"/>
              </a:rPr>
              <a:t>baking</a:t>
            </a:r>
            <a:r>
              <a:rPr sz="1600" spc="-8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plates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35" dirty="0">
                <a:latin typeface="+mj-lt"/>
                <a:cs typeface="Arial"/>
              </a:rPr>
              <a:t>Locking</a:t>
            </a:r>
            <a:r>
              <a:rPr sz="1600" spc="-130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handles</a:t>
            </a:r>
            <a:r>
              <a:rPr sz="1600" spc="-3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for</a:t>
            </a:r>
            <a:r>
              <a:rPr sz="1600" spc="-30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upright</a:t>
            </a:r>
            <a:r>
              <a:rPr sz="1600" spc="-3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storage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+mj-lt"/>
                <a:cs typeface="Arial"/>
              </a:rPr>
              <a:t>Brushed</a:t>
            </a:r>
            <a:r>
              <a:rPr sz="1600" spc="-65" dirty="0">
                <a:latin typeface="+mj-lt"/>
                <a:cs typeface="Arial"/>
              </a:rPr>
              <a:t> </a:t>
            </a:r>
            <a:r>
              <a:rPr sz="1600" spc="-25" dirty="0">
                <a:latin typeface="+mj-lt"/>
                <a:cs typeface="Arial"/>
              </a:rPr>
              <a:t>stainless</a:t>
            </a:r>
            <a:r>
              <a:rPr sz="1600" spc="-8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steel</a:t>
            </a:r>
            <a:r>
              <a:rPr sz="1600" spc="-60" dirty="0">
                <a:latin typeface="+mj-lt"/>
                <a:cs typeface="Arial"/>
              </a:rPr>
              <a:t> </a:t>
            </a:r>
            <a:r>
              <a:rPr sz="1600" spc="-20" dirty="0">
                <a:latin typeface="+mj-lt"/>
                <a:cs typeface="Arial"/>
              </a:rPr>
              <a:t>cover</a:t>
            </a:r>
            <a:endParaRPr sz="1600" dirty="0">
              <a:latin typeface="+mj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+mj-lt"/>
                <a:cs typeface="Arial"/>
              </a:rPr>
              <a:t>Limited</a:t>
            </a:r>
            <a:r>
              <a:rPr sz="1600" spc="-110" dirty="0">
                <a:latin typeface="+mj-lt"/>
                <a:cs typeface="Arial"/>
              </a:rPr>
              <a:t> </a:t>
            </a:r>
            <a:r>
              <a:rPr sz="1600" spc="-55" dirty="0">
                <a:latin typeface="+mj-lt"/>
                <a:cs typeface="Arial"/>
              </a:rPr>
              <a:t>3-</a:t>
            </a:r>
            <a:r>
              <a:rPr sz="1600" dirty="0">
                <a:latin typeface="+mj-lt"/>
                <a:cs typeface="Arial"/>
              </a:rPr>
              <a:t>year</a:t>
            </a:r>
            <a:r>
              <a:rPr sz="1600" spc="-5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warranty</a:t>
            </a:r>
            <a:endParaRPr sz="1600" dirty="0">
              <a:latin typeface="+mj-lt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4558" y="642803"/>
            <a:ext cx="4557395" cy="51732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2488" y="5751625"/>
            <a:ext cx="3819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latin typeface="Calibri Light"/>
                <a:cs typeface="Calibri Light"/>
              </a:rPr>
              <a:t>Images</a:t>
            </a:r>
            <a:r>
              <a:rPr sz="1200" b="0" spc="-40" dirty="0">
                <a:latin typeface="Calibri Light"/>
                <a:cs typeface="Calibri Light"/>
              </a:rPr>
              <a:t> </a:t>
            </a:r>
            <a:r>
              <a:rPr sz="1200" b="0" spc="-25" dirty="0">
                <a:latin typeface="Calibri Light"/>
                <a:cs typeface="Calibri Light"/>
              </a:rPr>
              <a:t>are</a:t>
            </a:r>
            <a:r>
              <a:rPr sz="1200" b="0" spc="-75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for</a:t>
            </a:r>
            <a:r>
              <a:rPr sz="1200" b="0" spc="-40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referenceonly.</a:t>
            </a:r>
            <a:r>
              <a:rPr sz="1200" b="0" spc="150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Final</a:t>
            </a:r>
            <a:r>
              <a:rPr sz="1200" b="0" spc="-8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product</a:t>
            </a:r>
            <a:r>
              <a:rPr sz="1200" b="0" spc="-2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is</a:t>
            </a:r>
            <a:r>
              <a:rPr sz="1200" b="0" spc="-4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subject</a:t>
            </a:r>
            <a:r>
              <a:rPr sz="1200" b="0" spc="-1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to</a:t>
            </a:r>
            <a:r>
              <a:rPr sz="1200" b="0" spc="-10" dirty="0">
                <a:latin typeface="Calibri Light"/>
                <a:cs typeface="Calibri Light"/>
              </a:rPr>
              <a:t> change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D1338BD-E801-475E-9059-D4ACB7EA9AA1}"/>
              </a:ext>
            </a:extLst>
          </p:cNvPr>
          <p:cNvSpPr txBox="1"/>
          <p:nvPr/>
        </p:nvSpPr>
        <p:spPr>
          <a:xfrm>
            <a:off x="3506187" y="5224149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$79.95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September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07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78" y="1942517"/>
            <a:ext cx="6059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Popcorn</a:t>
            </a:r>
            <a:r>
              <a:rPr sz="5400" spc="-165" dirty="0"/>
              <a:t> </a:t>
            </a:r>
            <a:r>
              <a:rPr sz="5400" spc="-10" dirty="0"/>
              <a:t>Makers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410257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229" y="540720"/>
            <a:ext cx="6838950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50" dirty="0" err="1">
                <a:latin typeface="Arial"/>
                <a:cs typeface="Arial"/>
              </a:rPr>
              <a:t>Easypop</a:t>
            </a:r>
            <a:r>
              <a:rPr lang="en-US" sz="2800" b="1" spc="-50" dirty="0">
                <a:latin typeface="Arial"/>
                <a:cs typeface="Arial"/>
              </a:rPr>
              <a:t>™</a:t>
            </a:r>
            <a:r>
              <a:rPr lang="en-US" sz="2800" b="1" spc="-15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Hot</a:t>
            </a:r>
            <a:r>
              <a:rPr lang="en-US" sz="2800" b="1" spc="-18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Air</a:t>
            </a:r>
            <a:r>
              <a:rPr lang="en-US" sz="2800" b="1" spc="-145" dirty="0">
                <a:latin typeface="Arial"/>
                <a:cs typeface="Arial"/>
              </a:rPr>
              <a:t> </a:t>
            </a:r>
            <a:r>
              <a:rPr lang="en-US" sz="2800" b="1" spc="-40" dirty="0">
                <a:latin typeface="Arial"/>
                <a:cs typeface="Arial"/>
              </a:rPr>
              <a:t>Popcorn</a:t>
            </a:r>
            <a:r>
              <a:rPr lang="en-US" sz="2800" b="1" spc="-13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Maker</a:t>
            </a:r>
            <a:br>
              <a:rPr lang="en-US" sz="2800" b="1" spc="-10" dirty="0">
                <a:latin typeface="Arial"/>
                <a:cs typeface="Arial"/>
              </a:rPr>
            </a:br>
            <a:r>
              <a:rPr sz="2800" b="1" spc="-10" dirty="0"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6C7585"/>
                </a:solidFill>
                <a:latin typeface="Arial"/>
                <a:cs typeface="Arial"/>
              </a:rPr>
              <a:t>CPM-</a:t>
            </a:r>
            <a:r>
              <a:rPr sz="2000" b="1" spc="-25" dirty="0">
                <a:solidFill>
                  <a:srgbClr val="6C7585"/>
                </a:solidFill>
                <a:latin typeface="Arial"/>
                <a:cs typeface="Arial"/>
              </a:rPr>
              <a:t>150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229" y="1778635"/>
            <a:ext cx="4876800" cy="364779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marR="97155" indent="-228600">
              <a:lnSpc>
                <a:spcPts val="1800"/>
              </a:lnSpc>
              <a:spcBef>
                <a:spcPts val="36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+mn-lt"/>
                <a:cs typeface="Arial"/>
              </a:rPr>
              <a:t>Makes</a:t>
            </a:r>
            <a:r>
              <a:rPr sz="1700" spc="-7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up</a:t>
            </a:r>
            <a:r>
              <a:rPr sz="1700" spc="-3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to</a:t>
            </a:r>
            <a:r>
              <a:rPr sz="1700" spc="-1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15</a:t>
            </a:r>
            <a:r>
              <a:rPr sz="1700" spc="-3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cups</a:t>
            </a:r>
            <a:r>
              <a:rPr sz="1700" spc="-1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of</a:t>
            </a:r>
            <a:r>
              <a:rPr sz="1700" spc="-2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popcorn</a:t>
            </a:r>
            <a:r>
              <a:rPr sz="1700" spc="-4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in</a:t>
            </a:r>
            <a:r>
              <a:rPr sz="1700" spc="-3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3</a:t>
            </a:r>
            <a:r>
              <a:rPr sz="1700" spc="-1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minutes</a:t>
            </a:r>
            <a:r>
              <a:rPr sz="1700" spc="-45" dirty="0">
                <a:latin typeface="+mn-lt"/>
                <a:cs typeface="Arial"/>
              </a:rPr>
              <a:t> </a:t>
            </a:r>
            <a:r>
              <a:rPr sz="1700" spc="-25" dirty="0">
                <a:latin typeface="+mn-lt"/>
                <a:cs typeface="Arial"/>
              </a:rPr>
              <a:t>or </a:t>
            </a:r>
            <a:r>
              <a:rPr sz="1700" spc="-20" dirty="0">
                <a:latin typeface="+mn-lt"/>
                <a:cs typeface="Arial"/>
              </a:rPr>
              <a:t>less</a:t>
            </a:r>
            <a:endParaRPr sz="17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+mn-lt"/>
                <a:cs typeface="Arial"/>
              </a:rPr>
              <a:t>1500</a:t>
            </a:r>
            <a:r>
              <a:rPr sz="1700" spc="-9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watts of</a:t>
            </a:r>
            <a:r>
              <a:rPr sz="1700" spc="-75" dirty="0">
                <a:latin typeface="+mn-lt"/>
                <a:cs typeface="Arial"/>
              </a:rPr>
              <a:t> </a:t>
            </a:r>
            <a:r>
              <a:rPr sz="1700" spc="-10" dirty="0">
                <a:latin typeface="+mn-lt"/>
                <a:cs typeface="Arial"/>
              </a:rPr>
              <a:t>power</a:t>
            </a:r>
            <a:endParaRPr sz="17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" dirty="0">
                <a:latin typeface="+mn-lt"/>
                <a:cs typeface="Arial"/>
              </a:rPr>
              <a:t>On/Off/Cool</a:t>
            </a:r>
            <a:r>
              <a:rPr sz="1700" spc="-70" dirty="0">
                <a:latin typeface="+mn-lt"/>
                <a:cs typeface="Arial"/>
              </a:rPr>
              <a:t> </a:t>
            </a:r>
            <a:r>
              <a:rPr sz="1700" spc="-10" dirty="0">
                <a:latin typeface="+mn-lt"/>
                <a:cs typeface="Arial"/>
              </a:rPr>
              <a:t>switch</a:t>
            </a:r>
            <a:endParaRPr sz="17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" dirty="0">
                <a:latin typeface="+mn-lt"/>
                <a:cs typeface="Arial"/>
              </a:rPr>
              <a:t>Removable</a:t>
            </a:r>
            <a:r>
              <a:rPr sz="1700" spc="-10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chute</a:t>
            </a:r>
            <a:r>
              <a:rPr sz="1700" spc="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includes</a:t>
            </a:r>
            <a:r>
              <a:rPr sz="1700" spc="-7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kernel</a:t>
            </a:r>
            <a:r>
              <a:rPr sz="1700" spc="-9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measuring</a:t>
            </a:r>
            <a:r>
              <a:rPr sz="1700" spc="-75" dirty="0">
                <a:latin typeface="+mn-lt"/>
                <a:cs typeface="Arial"/>
              </a:rPr>
              <a:t> </a:t>
            </a:r>
            <a:r>
              <a:rPr sz="1700" spc="-25" dirty="0">
                <a:latin typeface="+mn-lt"/>
                <a:cs typeface="Arial"/>
              </a:rPr>
              <a:t>cup</a:t>
            </a:r>
            <a:endParaRPr sz="1700" dirty="0">
              <a:latin typeface="+mn-lt"/>
              <a:cs typeface="Arial"/>
            </a:endParaRPr>
          </a:p>
          <a:p>
            <a:pPr marL="241300" marR="166370" indent="-229235">
              <a:lnSpc>
                <a:spcPts val="18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" dirty="0">
                <a:latin typeface="+mn-lt"/>
                <a:cs typeface="Arial"/>
              </a:rPr>
              <a:t>Cool</a:t>
            </a:r>
            <a:r>
              <a:rPr sz="1700" spc="-14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Air</a:t>
            </a:r>
            <a:r>
              <a:rPr sz="1700" spc="-4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function</a:t>
            </a:r>
            <a:r>
              <a:rPr sz="1700" spc="-2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helps</a:t>
            </a:r>
            <a:r>
              <a:rPr sz="1700" spc="-6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to</a:t>
            </a:r>
            <a:r>
              <a:rPr sz="1700" spc="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clean</a:t>
            </a:r>
            <a:r>
              <a:rPr sz="1700" spc="-1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the</a:t>
            </a:r>
            <a:r>
              <a:rPr sz="1700" spc="-20" dirty="0">
                <a:latin typeface="+mn-lt"/>
                <a:cs typeface="Arial"/>
              </a:rPr>
              <a:t> </a:t>
            </a:r>
            <a:r>
              <a:rPr sz="1700" spc="-10" dirty="0">
                <a:latin typeface="+mn-lt"/>
                <a:cs typeface="Arial"/>
              </a:rPr>
              <a:t>popping </a:t>
            </a:r>
            <a:r>
              <a:rPr sz="1700" dirty="0">
                <a:latin typeface="+mn-lt"/>
                <a:cs typeface="Arial"/>
              </a:rPr>
              <a:t>chamber</a:t>
            </a:r>
            <a:r>
              <a:rPr sz="1700" spc="-4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of</a:t>
            </a:r>
            <a:r>
              <a:rPr sz="1700" spc="-2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kernel</a:t>
            </a:r>
            <a:r>
              <a:rPr sz="1700" spc="-5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pieces</a:t>
            </a:r>
            <a:r>
              <a:rPr sz="1700" spc="-7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and</a:t>
            </a:r>
            <a:r>
              <a:rPr sz="1700" spc="-1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cools</a:t>
            </a:r>
            <a:r>
              <a:rPr sz="1700" spc="-4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the</a:t>
            </a:r>
            <a:r>
              <a:rPr sz="1700" spc="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unit</a:t>
            </a:r>
            <a:r>
              <a:rPr sz="1700" spc="-15" dirty="0">
                <a:latin typeface="+mn-lt"/>
                <a:cs typeface="Arial"/>
              </a:rPr>
              <a:t> </a:t>
            </a:r>
            <a:r>
              <a:rPr sz="1700" spc="-25" dirty="0">
                <a:latin typeface="+mn-lt"/>
                <a:cs typeface="Arial"/>
              </a:rPr>
              <a:t>for </a:t>
            </a:r>
            <a:r>
              <a:rPr sz="1700" dirty="0">
                <a:latin typeface="+mn-lt"/>
                <a:cs typeface="Arial"/>
              </a:rPr>
              <a:t>faster</a:t>
            </a:r>
            <a:r>
              <a:rPr sz="1700" spc="-90" dirty="0">
                <a:latin typeface="+mn-lt"/>
                <a:cs typeface="Arial"/>
              </a:rPr>
              <a:t> </a:t>
            </a:r>
            <a:r>
              <a:rPr sz="1700" spc="-10" dirty="0">
                <a:latin typeface="+mn-lt"/>
                <a:cs typeface="Arial"/>
              </a:rPr>
              <a:t>storage</a:t>
            </a:r>
            <a:endParaRPr sz="17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+mn-lt"/>
                <a:cs typeface="Arial"/>
              </a:rPr>
              <a:t>Stainless</a:t>
            </a:r>
            <a:r>
              <a:rPr sz="1700" spc="-105" dirty="0">
                <a:latin typeface="+mn-lt"/>
                <a:cs typeface="Arial"/>
              </a:rPr>
              <a:t> </a:t>
            </a:r>
            <a:r>
              <a:rPr sz="1700" spc="-10" dirty="0">
                <a:latin typeface="+mn-lt"/>
                <a:cs typeface="Arial"/>
              </a:rPr>
              <a:t>Steel</a:t>
            </a:r>
            <a:r>
              <a:rPr sz="1700" spc="-11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Logo</a:t>
            </a:r>
            <a:r>
              <a:rPr sz="1700" spc="-2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accent</a:t>
            </a:r>
            <a:r>
              <a:rPr sz="1700" spc="-65" dirty="0">
                <a:latin typeface="+mn-lt"/>
                <a:cs typeface="Arial"/>
              </a:rPr>
              <a:t> </a:t>
            </a:r>
            <a:r>
              <a:rPr sz="1700" spc="-20" dirty="0">
                <a:latin typeface="+mn-lt"/>
                <a:cs typeface="Arial"/>
              </a:rPr>
              <a:t>wrap</a:t>
            </a:r>
            <a:endParaRPr sz="17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+mn-lt"/>
                <a:cs typeface="Arial"/>
              </a:rPr>
              <a:t>All</a:t>
            </a:r>
            <a:r>
              <a:rPr sz="1700" spc="-10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removable</a:t>
            </a:r>
            <a:r>
              <a:rPr sz="1700" spc="-9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parts</a:t>
            </a:r>
            <a:r>
              <a:rPr sz="1700" spc="-5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are</a:t>
            </a:r>
            <a:r>
              <a:rPr sz="1700" spc="-3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top</a:t>
            </a:r>
            <a:r>
              <a:rPr sz="1700" spc="-15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rack</a:t>
            </a:r>
            <a:r>
              <a:rPr sz="1700" spc="-80" dirty="0">
                <a:latin typeface="+mn-lt"/>
                <a:cs typeface="Arial"/>
              </a:rPr>
              <a:t> </a:t>
            </a:r>
            <a:r>
              <a:rPr sz="1700" dirty="0">
                <a:latin typeface="+mn-lt"/>
                <a:cs typeface="Arial"/>
              </a:rPr>
              <a:t>dishwasher</a:t>
            </a:r>
            <a:r>
              <a:rPr sz="1700" spc="-80" dirty="0">
                <a:latin typeface="+mn-lt"/>
                <a:cs typeface="Arial"/>
              </a:rPr>
              <a:t> </a:t>
            </a:r>
            <a:r>
              <a:rPr sz="1700" spc="-20" dirty="0">
                <a:latin typeface="+mn-lt"/>
                <a:cs typeface="Arial"/>
              </a:rPr>
              <a:t>safe</a:t>
            </a:r>
            <a:endParaRPr lang="en-US" sz="1700" spc="-20" dirty="0">
              <a:latin typeface="+mn-lt"/>
              <a:cs typeface="Arial"/>
            </a:endParaRPr>
          </a:p>
          <a:p>
            <a:pPr marL="241300" indent="-228600">
              <a:spcBef>
                <a:spcPts val="805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en-US" sz="1700" b="1" dirty="0">
                <a:latin typeface="+mn-lt"/>
                <a:cs typeface="Arial"/>
              </a:rPr>
              <a:t>Comes</a:t>
            </a:r>
            <a:r>
              <a:rPr lang="en-US" sz="1700" b="1" spc="-55" dirty="0">
                <a:latin typeface="+mn-lt"/>
                <a:cs typeface="Arial"/>
              </a:rPr>
              <a:t> </a:t>
            </a:r>
            <a:r>
              <a:rPr lang="en-US" sz="1700" b="1" dirty="0">
                <a:latin typeface="+mn-lt"/>
                <a:cs typeface="Arial"/>
              </a:rPr>
              <a:t>in</a:t>
            </a:r>
            <a:r>
              <a:rPr lang="en-US" sz="1700" b="1" spc="-40" dirty="0">
                <a:latin typeface="+mn-lt"/>
                <a:cs typeface="Arial"/>
              </a:rPr>
              <a:t> </a:t>
            </a:r>
            <a:r>
              <a:rPr lang="en-US" sz="1700" b="1" dirty="0">
                <a:latin typeface="+mn-lt"/>
                <a:cs typeface="Arial"/>
              </a:rPr>
              <a:t>red</a:t>
            </a:r>
            <a:r>
              <a:rPr lang="en-US" sz="1700" b="1" spc="-30" dirty="0">
                <a:latin typeface="+mn-lt"/>
                <a:cs typeface="Arial"/>
              </a:rPr>
              <a:t> </a:t>
            </a:r>
            <a:r>
              <a:rPr lang="en-US" sz="1700" b="1" dirty="0">
                <a:latin typeface="+mn-lt"/>
                <a:cs typeface="Arial"/>
              </a:rPr>
              <a:t>or</a:t>
            </a:r>
            <a:r>
              <a:rPr lang="en-US" sz="1700" b="1" spc="-55" dirty="0">
                <a:latin typeface="+mn-lt"/>
                <a:cs typeface="Arial"/>
              </a:rPr>
              <a:t> </a:t>
            </a:r>
            <a:r>
              <a:rPr lang="en-US" sz="1700" b="1" dirty="0">
                <a:latin typeface="+mn-lt"/>
                <a:cs typeface="Arial"/>
              </a:rPr>
              <a:t>white</a:t>
            </a:r>
            <a:r>
              <a:rPr lang="en-US" sz="1700" b="1" spc="-5" dirty="0">
                <a:latin typeface="+mn-lt"/>
                <a:cs typeface="Arial"/>
              </a:rPr>
              <a:t> </a:t>
            </a:r>
            <a:r>
              <a:rPr lang="en-US" sz="1700" b="1" spc="-25" dirty="0">
                <a:latin typeface="+mn-lt"/>
                <a:cs typeface="Arial"/>
              </a:rPr>
              <a:t>(CPM-</a:t>
            </a:r>
            <a:r>
              <a:rPr lang="en-US" sz="1700" b="1" spc="-10" dirty="0">
                <a:latin typeface="+mn-lt"/>
                <a:cs typeface="Arial"/>
              </a:rPr>
              <a:t>150W)</a:t>
            </a:r>
            <a:endParaRPr lang="en-US" sz="1700" b="1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229" y="5183645"/>
            <a:ext cx="24701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" dirty="0">
                <a:latin typeface="Arial"/>
                <a:cs typeface="Arial"/>
              </a:rPr>
              <a:t>Limited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3-</a:t>
            </a:r>
            <a:r>
              <a:rPr sz="1700" dirty="0">
                <a:latin typeface="Arial"/>
                <a:cs typeface="Arial"/>
              </a:rPr>
              <a:t>year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warranty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F8F4B55-0398-492B-8299-9AB652109BDD}"/>
              </a:ext>
            </a:extLst>
          </p:cNvPr>
          <p:cNvSpPr txBox="1"/>
          <p:nvPr/>
        </p:nvSpPr>
        <p:spPr>
          <a:xfrm>
            <a:off x="4230998" y="5183645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$39.95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60D6567F-6F08-42A9-B789-E8061DB8E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12616"/>
            <a:ext cx="4876800" cy="4876800"/>
          </a:xfrm>
          <a:prstGeom prst="rect">
            <a:avLst/>
          </a:prstGeom>
        </p:spPr>
      </p:pic>
      <p:grpSp>
        <p:nvGrpSpPr>
          <p:cNvPr id="10" name="object 13">
            <a:extLst>
              <a:ext uri="{FF2B5EF4-FFF2-40B4-BE49-F238E27FC236}">
                <a16:creationId xmlns:a16="http://schemas.microsoft.com/office/drawing/2014/main" id="{0934E66A-5C66-4135-A8B7-33DF977A3E43}"/>
              </a:ext>
            </a:extLst>
          </p:cNvPr>
          <p:cNvGrpSpPr/>
          <p:nvPr/>
        </p:nvGrpSpPr>
        <p:grpSpPr>
          <a:xfrm>
            <a:off x="9822317" y="647152"/>
            <a:ext cx="1288415" cy="1144905"/>
            <a:chOff x="9468353" y="4100829"/>
            <a:chExt cx="1288415" cy="1144905"/>
          </a:xfrm>
        </p:grpSpPr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B8FF6543-0511-4836-BD18-5EE5729EF0B6}"/>
                </a:ext>
              </a:extLst>
            </p:cNvPr>
            <p:cNvSpPr/>
            <p:nvPr/>
          </p:nvSpPr>
          <p:spPr>
            <a:xfrm>
              <a:off x="9474709" y="4107179"/>
              <a:ext cx="1275715" cy="1132205"/>
            </a:xfrm>
            <a:custGeom>
              <a:avLst/>
              <a:gdLst/>
              <a:ahLst/>
              <a:cxnLst/>
              <a:rect l="l" t="t" r="r" b="b"/>
              <a:pathLst>
                <a:path w="1275715" h="1132204">
                  <a:moveTo>
                    <a:pt x="873150" y="0"/>
                  </a:moveTo>
                  <a:lnTo>
                    <a:pt x="676668" y="227571"/>
                  </a:lnTo>
                  <a:lnTo>
                    <a:pt x="573938" y="98894"/>
                  </a:lnTo>
                  <a:lnTo>
                    <a:pt x="504761" y="334492"/>
                  </a:lnTo>
                  <a:lnTo>
                    <a:pt x="265785" y="189992"/>
                  </a:lnTo>
                  <a:lnTo>
                    <a:pt x="317131" y="409702"/>
                  </a:lnTo>
                  <a:lnTo>
                    <a:pt x="69176" y="433451"/>
                  </a:lnTo>
                  <a:lnTo>
                    <a:pt x="232295" y="607542"/>
                  </a:lnTo>
                  <a:lnTo>
                    <a:pt x="0" y="674903"/>
                  </a:lnTo>
                  <a:lnTo>
                    <a:pt x="196570" y="805561"/>
                  </a:lnTo>
                  <a:lnTo>
                    <a:pt x="75844" y="934224"/>
                  </a:lnTo>
                  <a:lnTo>
                    <a:pt x="283679" y="955967"/>
                  </a:lnTo>
                  <a:lnTo>
                    <a:pt x="290271" y="1132078"/>
                  </a:lnTo>
                  <a:lnTo>
                    <a:pt x="444347" y="949947"/>
                  </a:lnTo>
                  <a:lnTo>
                    <a:pt x="513626" y="1033132"/>
                  </a:lnTo>
                  <a:lnTo>
                    <a:pt x="582802" y="910386"/>
                  </a:lnTo>
                  <a:lnTo>
                    <a:pt x="685520" y="987539"/>
                  </a:lnTo>
                  <a:lnTo>
                    <a:pt x="719061" y="835164"/>
                  </a:lnTo>
                  <a:lnTo>
                    <a:pt x="882129" y="910386"/>
                  </a:lnTo>
                  <a:lnTo>
                    <a:pt x="864298" y="752106"/>
                  </a:lnTo>
                  <a:lnTo>
                    <a:pt x="1114437" y="819289"/>
                  </a:lnTo>
                  <a:lnTo>
                    <a:pt x="967016" y="645185"/>
                  </a:lnTo>
                  <a:lnTo>
                    <a:pt x="1078585" y="591718"/>
                  </a:lnTo>
                  <a:lnTo>
                    <a:pt x="1002741" y="492772"/>
                  </a:lnTo>
                  <a:lnTo>
                    <a:pt x="1275206" y="348272"/>
                  </a:lnTo>
                  <a:lnTo>
                    <a:pt x="967016" y="342353"/>
                  </a:lnTo>
                  <a:lnTo>
                    <a:pt x="1063066" y="166243"/>
                  </a:lnTo>
                  <a:lnTo>
                    <a:pt x="857503" y="302780"/>
                  </a:lnTo>
                  <a:lnTo>
                    <a:pt x="873150" y="0"/>
                  </a:lnTo>
                  <a:close/>
                </a:path>
              </a:pathLst>
            </a:custGeom>
            <a:solidFill>
              <a:srgbClr val="446E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02AB998B-8109-4862-AFCB-584F6003811D}"/>
                </a:ext>
              </a:extLst>
            </p:cNvPr>
            <p:cNvSpPr/>
            <p:nvPr/>
          </p:nvSpPr>
          <p:spPr>
            <a:xfrm>
              <a:off x="9474703" y="4107179"/>
              <a:ext cx="1275715" cy="1132205"/>
            </a:xfrm>
            <a:custGeom>
              <a:avLst/>
              <a:gdLst/>
              <a:ahLst/>
              <a:cxnLst/>
              <a:rect l="l" t="t" r="r" b="b"/>
              <a:pathLst>
                <a:path w="1275715" h="1132204">
                  <a:moveTo>
                    <a:pt x="676694" y="227571"/>
                  </a:moveTo>
                  <a:lnTo>
                    <a:pt x="873175" y="0"/>
                  </a:lnTo>
                  <a:lnTo>
                    <a:pt x="857542" y="302780"/>
                  </a:lnTo>
                  <a:lnTo>
                    <a:pt x="1063091" y="166243"/>
                  </a:lnTo>
                  <a:lnTo>
                    <a:pt x="967054" y="342353"/>
                  </a:lnTo>
                  <a:lnTo>
                    <a:pt x="1275207" y="348272"/>
                  </a:lnTo>
                  <a:lnTo>
                    <a:pt x="1002741" y="492772"/>
                  </a:lnTo>
                  <a:lnTo>
                    <a:pt x="1078623" y="591718"/>
                  </a:lnTo>
                  <a:lnTo>
                    <a:pt x="967054" y="645185"/>
                  </a:lnTo>
                  <a:lnTo>
                    <a:pt x="1114475" y="819289"/>
                  </a:lnTo>
                  <a:lnTo>
                    <a:pt x="864336" y="752106"/>
                  </a:lnTo>
                  <a:lnTo>
                    <a:pt x="882129" y="910386"/>
                  </a:lnTo>
                  <a:lnTo>
                    <a:pt x="719099" y="835164"/>
                  </a:lnTo>
                  <a:lnTo>
                    <a:pt x="685558" y="987539"/>
                  </a:lnTo>
                  <a:lnTo>
                    <a:pt x="582841" y="910386"/>
                  </a:lnTo>
                  <a:lnTo>
                    <a:pt x="513626" y="1033132"/>
                  </a:lnTo>
                  <a:lnTo>
                    <a:pt x="444385" y="949947"/>
                  </a:lnTo>
                  <a:lnTo>
                    <a:pt x="290296" y="1132078"/>
                  </a:lnTo>
                  <a:lnTo>
                    <a:pt x="283679" y="955979"/>
                  </a:lnTo>
                  <a:lnTo>
                    <a:pt x="75882" y="934224"/>
                  </a:lnTo>
                  <a:lnTo>
                    <a:pt x="196608" y="805561"/>
                  </a:lnTo>
                  <a:lnTo>
                    <a:pt x="0" y="674903"/>
                  </a:lnTo>
                  <a:lnTo>
                    <a:pt x="232308" y="607542"/>
                  </a:lnTo>
                  <a:lnTo>
                    <a:pt x="69215" y="433451"/>
                  </a:lnTo>
                  <a:lnTo>
                    <a:pt x="317169" y="409714"/>
                  </a:lnTo>
                  <a:lnTo>
                    <a:pt x="265785" y="189992"/>
                  </a:lnTo>
                  <a:lnTo>
                    <a:pt x="504761" y="334492"/>
                  </a:lnTo>
                  <a:lnTo>
                    <a:pt x="573976" y="98907"/>
                  </a:lnTo>
                  <a:lnTo>
                    <a:pt x="676694" y="227571"/>
                  </a:lnTo>
                  <a:close/>
                </a:path>
              </a:pathLst>
            </a:custGeom>
            <a:ln w="12700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id="{6C639C52-5CD8-48BE-9606-896314BF86CD}"/>
              </a:ext>
            </a:extLst>
          </p:cNvPr>
          <p:cNvSpPr txBox="1"/>
          <p:nvPr/>
        </p:nvSpPr>
        <p:spPr>
          <a:xfrm>
            <a:off x="10134600" y="1070641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NEW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65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116" y="758028"/>
            <a:ext cx="6030595" cy="10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30" dirty="0">
                <a:latin typeface="Arial"/>
                <a:cs typeface="Arial"/>
              </a:rPr>
              <a:t>Classic</a:t>
            </a:r>
            <a:r>
              <a:rPr lang="en-US" sz="2800" b="1" spc="-155" dirty="0">
                <a:latin typeface="Arial"/>
                <a:cs typeface="Arial"/>
              </a:rPr>
              <a:t> </a:t>
            </a:r>
            <a:r>
              <a:rPr lang="en-US" sz="2800" b="1" spc="-40" dirty="0">
                <a:latin typeface="Arial"/>
                <a:cs typeface="Arial"/>
              </a:rPr>
              <a:t>Style</a:t>
            </a:r>
            <a:r>
              <a:rPr lang="en-US" sz="2800" b="1" spc="-175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Popcorn</a:t>
            </a:r>
            <a:r>
              <a:rPr lang="en-US" sz="2800" b="1" spc="-114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Maker</a:t>
            </a:r>
            <a:br>
              <a:rPr lang="en-US" sz="2800" b="1" spc="-10" dirty="0">
                <a:latin typeface="Arial"/>
                <a:cs typeface="Arial"/>
              </a:rPr>
            </a:br>
            <a:r>
              <a:rPr sz="2800" b="1" spc="-10" dirty="0"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6C7585"/>
                </a:solidFill>
                <a:latin typeface="Arial"/>
                <a:cs typeface="Arial"/>
              </a:rPr>
              <a:t>CPM-</a:t>
            </a:r>
            <a:r>
              <a:rPr sz="1800" b="1" spc="-25" dirty="0">
                <a:solidFill>
                  <a:srgbClr val="6C7585"/>
                </a:solidFill>
                <a:latin typeface="Arial"/>
                <a:cs typeface="Arial"/>
              </a:rPr>
              <a:t>28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116" y="2039679"/>
            <a:ext cx="6279423" cy="27892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835025" indent="-228600">
              <a:lnSpc>
                <a:spcPts val="1910"/>
              </a:lnSpc>
              <a:spcBef>
                <a:spcPts val="3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Creates</a:t>
            </a:r>
            <a:r>
              <a:rPr sz="1800" spc="-5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up</a:t>
            </a:r>
            <a:r>
              <a:rPr sz="1800" spc="-2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to</a:t>
            </a:r>
            <a:r>
              <a:rPr sz="1800" spc="-3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10</a:t>
            </a:r>
            <a:r>
              <a:rPr sz="1800" spc="-3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cups</a:t>
            </a:r>
            <a:r>
              <a:rPr sz="1800" spc="-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of</a:t>
            </a:r>
            <a:r>
              <a:rPr sz="1800" spc="-5" dirty="0">
                <a:latin typeface="+mn-lt"/>
                <a:cs typeface="Arial"/>
              </a:rPr>
              <a:t> </a:t>
            </a:r>
            <a:r>
              <a:rPr sz="1800" spc="-85" dirty="0">
                <a:latin typeface="+mn-lt"/>
                <a:cs typeface="Arial"/>
              </a:rPr>
              <a:t>fluffy,</a:t>
            </a:r>
            <a:r>
              <a:rPr sz="1800" spc="-175" dirty="0">
                <a:latin typeface="+mn-lt"/>
                <a:cs typeface="Arial"/>
              </a:rPr>
              <a:t> </a:t>
            </a:r>
            <a:r>
              <a:rPr sz="1800" spc="-35" dirty="0">
                <a:latin typeface="+mn-lt"/>
                <a:cs typeface="Arial"/>
              </a:rPr>
              <a:t>delicious </a:t>
            </a:r>
            <a:r>
              <a:rPr sz="1800" spc="-10" dirty="0">
                <a:latin typeface="+mn-lt"/>
                <a:cs typeface="Arial"/>
              </a:rPr>
              <a:t>popcorn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No</a:t>
            </a:r>
            <a:r>
              <a:rPr sz="1800" spc="-65" dirty="0">
                <a:latin typeface="+mn-lt"/>
                <a:cs typeface="Arial"/>
              </a:rPr>
              <a:t> </a:t>
            </a:r>
            <a:r>
              <a:rPr sz="1800" spc="-25" dirty="0">
                <a:latin typeface="+mn-lt"/>
                <a:cs typeface="Arial"/>
              </a:rPr>
              <a:t>heat-</a:t>
            </a:r>
            <a:r>
              <a:rPr sz="1800" dirty="0">
                <a:latin typeface="+mn-lt"/>
                <a:cs typeface="Arial"/>
              </a:rPr>
              <a:t>up</a:t>
            </a:r>
            <a:r>
              <a:rPr sz="1800" spc="-6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time</a:t>
            </a:r>
            <a:r>
              <a:rPr sz="1800" spc="-4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required</a:t>
            </a:r>
            <a:endParaRPr sz="1800" dirty="0">
              <a:latin typeface="+mn-lt"/>
              <a:cs typeface="Arial"/>
            </a:endParaRPr>
          </a:p>
          <a:p>
            <a:pPr marL="241300" marR="215265" indent="-228600">
              <a:lnSpc>
                <a:spcPts val="1900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+mn-lt"/>
                <a:cs typeface="Arial"/>
              </a:rPr>
              <a:t>Mechanized</a:t>
            </a:r>
            <a:r>
              <a:rPr sz="1800" spc="-4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spinner</a:t>
            </a:r>
            <a:r>
              <a:rPr sz="1800" spc="-2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moves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kernels</a:t>
            </a:r>
            <a:r>
              <a:rPr sz="1800" spc="-10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to</a:t>
            </a:r>
            <a:r>
              <a:rPr sz="1800" spc="-114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ensure </a:t>
            </a:r>
            <a:r>
              <a:rPr sz="1800" dirty="0">
                <a:latin typeface="+mn-lt"/>
                <a:cs typeface="Arial"/>
              </a:rPr>
              <a:t>even</a:t>
            </a:r>
            <a:r>
              <a:rPr sz="1800" spc="-8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cooking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45" dirty="0">
                <a:latin typeface="+mn-lt"/>
                <a:cs typeface="Arial"/>
              </a:rPr>
              <a:t>Tilt</a:t>
            </a:r>
            <a:r>
              <a:rPr sz="1800" spc="-15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access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door</a:t>
            </a:r>
            <a:r>
              <a:rPr sz="1800" spc="-3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for</a:t>
            </a:r>
            <a:r>
              <a:rPr sz="1800" spc="-8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easy</a:t>
            </a:r>
            <a:r>
              <a:rPr sz="1800" spc="-7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serving</a:t>
            </a:r>
            <a:endParaRPr sz="1800" dirty="0">
              <a:latin typeface="+mn-lt"/>
              <a:cs typeface="Arial"/>
            </a:endParaRPr>
          </a:p>
          <a:p>
            <a:pPr marL="241300" marR="5080" indent="-228600">
              <a:lnSpc>
                <a:spcPts val="1900"/>
              </a:lnSpc>
              <a:spcBef>
                <a:spcPts val="101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Door</a:t>
            </a:r>
            <a:r>
              <a:rPr sz="1800" spc="-7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and</a:t>
            </a:r>
            <a:r>
              <a:rPr sz="1800" spc="-80" dirty="0">
                <a:latin typeface="+mn-lt"/>
                <a:cs typeface="Arial"/>
              </a:rPr>
              <a:t> </a:t>
            </a:r>
            <a:r>
              <a:rPr sz="1800" spc="-25" dirty="0">
                <a:latin typeface="+mn-lt"/>
                <a:cs typeface="Arial"/>
              </a:rPr>
              <a:t>non-</a:t>
            </a:r>
            <a:r>
              <a:rPr sz="1800" dirty="0">
                <a:latin typeface="+mn-lt"/>
                <a:cs typeface="Arial"/>
              </a:rPr>
              <a:t>stick</a:t>
            </a:r>
            <a:r>
              <a:rPr sz="1800" spc="-6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kettle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are</a:t>
            </a:r>
            <a:r>
              <a:rPr sz="1800" spc="-9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removable</a:t>
            </a:r>
            <a:r>
              <a:rPr sz="1800" spc="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for</a:t>
            </a:r>
            <a:r>
              <a:rPr sz="1800" spc="-85" dirty="0">
                <a:latin typeface="+mn-lt"/>
                <a:cs typeface="Arial"/>
              </a:rPr>
              <a:t> </a:t>
            </a:r>
            <a:r>
              <a:rPr sz="1800" spc="-20" dirty="0">
                <a:latin typeface="+mn-lt"/>
                <a:cs typeface="Arial"/>
              </a:rPr>
              <a:t>fast </a:t>
            </a:r>
            <a:r>
              <a:rPr sz="1800" spc="-10" dirty="0">
                <a:latin typeface="+mn-lt"/>
                <a:cs typeface="Arial"/>
              </a:rPr>
              <a:t>cleanup</a:t>
            </a:r>
            <a:endParaRPr sz="1800" dirty="0">
              <a:latin typeface="+mn-lt"/>
              <a:cs typeface="Arial"/>
            </a:endParaRPr>
          </a:p>
          <a:p>
            <a:pPr marL="241300" marR="95885" indent="-229235">
              <a:lnSpc>
                <a:spcPts val="19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+mn-lt"/>
                <a:cs typeface="Arial"/>
              </a:rPr>
              <a:t>Includes</a:t>
            </a:r>
            <a:r>
              <a:rPr sz="1800" spc="-5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popcorn</a:t>
            </a:r>
            <a:r>
              <a:rPr sz="1800" spc="-80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scoop,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kernel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measuring</a:t>
            </a:r>
            <a:r>
              <a:rPr sz="1800" spc="-45" dirty="0">
                <a:latin typeface="+mn-lt"/>
                <a:cs typeface="Arial"/>
              </a:rPr>
              <a:t> </a:t>
            </a:r>
            <a:r>
              <a:rPr sz="1800" spc="-25" dirty="0">
                <a:latin typeface="+mn-lt"/>
                <a:cs typeface="Arial"/>
              </a:rPr>
              <a:t>cup </a:t>
            </a:r>
            <a:r>
              <a:rPr sz="1800" dirty="0">
                <a:latin typeface="+mn-lt"/>
                <a:cs typeface="Arial"/>
              </a:rPr>
              <a:t>and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oil</a:t>
            </a:r>
            <a:r>
              <a:rPr sz="1800" spc="-125" dirty="0">
                <a:latin typeface="+mn-lt"/>
                <a:cs typeface="Arial"/>
              </a:rPr>
              <a:t> </a:t>
            </a:r>
            <a:r>
              <a:rPr sz="1800" dirty="0">
                <a:latin typeface="+mn-lt"/>
                <a:cs typeface="Arial"/>
              </a:rPr>
              <a:t>measuring</a:t>
            </a:r>
            <a:r>
              <a:rPr sz="1800" spc="-50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spoon</a:t>
            </a:r>
            <a:endParaRPr sz="18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+mn-lt"/>
                <a:cs typeface="Arial"/>
              </a:rPr>
              <a:t>Limited</a:t>
            </a:r>
            <a:r>
              <a:rPr sz="1800" spc="-95" dirty="0">
                <a:latin typeface="+mn-lt"/>
                <a:cs typeface="Arial"/>
              </a:rPr>
              <a:t> </a:t>
            </a:r>
            <a:r>
              <a:rPr sz="1800" spc="-50" dirty="0">
                <a:latin typeface="+mn-lt"/>
                <a:cs typeface="Arial"/>
              </a:rPr>
              <a:t>three-</a:t>
            </a:r>
            <a:r>
              <a:rPr sz="1800" dirty="0">
                <a:latin typeface="+mn-lt"/>
                <a:cs typeface="Arial"/>
              </a:rPr>
              <a:t>year</a:t>
            </a:r>
            <a:r>
              <a:rPr sz="1800" spc="75" dirty="0">
                <a:latin typeface="+mn-lt"/>
                <a:cs typeface="Arial"/>
              </a:rPr>
              <a:t> </a:t>
            </a:r>
            <a:r>
              <a:rPr sz="1800" spc="-10" dirty="0">
                <a:latin typeface="+mn-lt"/>
                <a:cs typeface="Arial"/>
              </a:rPr>
              <a:t>warranty</a:t>
            </a:r>
            <a:endParaRPr sz="1800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2490" y="5338926"/>
            <a:ext cx="3942079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0">
              <a:lnSpc>
                <a:spcPct val="142500"/>
              </a:lnSpc>
              <a:spcBef>
                <a:spcPts val="100"/>
              </a:spcBef>
            </a:pPr>
            <a:r>
              <a:rPr sz="1200" b="0" spc="-25" dirty="0">
                <a:latin typeface="Calibri Light"/>
                <a:cs typeface="Calibri Light"/>
              </a:rPr>
              <a:t>Proposed</a:t>
            </a:r>
            <a:r>
              <a:rPr sz="1200" b="0" spc="35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Updated</a:t>
            </a:r>
            <a:r>
              <a:rPr sz="1200" b="0" spc="-35" dirty="0">
                <a:latin typeface="Calibri Light"/>
                <a:cs typeface="Calibri Light"/>
              </a:rPr>
              <a:t> </a:t>
            </a:r>
            <a:r>
              <a:rPr sz="1200" b="0" spc="-45" dirty="0">
                <a:latin typeface="Calibri Light"/>
                <a:cs typeface="Calibri Light"/>
              </a:rPr>
              <a:t>Artwork </a:t>
            </a:r>
            <a:r>
              <a:rPr sz="1200" b="0" spc="-20" dirty="0">
                <a:latin typeface="Calibri Light"/>
                <a:cs typeface="Calibri Light"/>
              </a:rPr>
              <a:t>Images</a:t>
            </a:r>
            <a:r>
              <a:rPr sz="1200" b="0" spc="10" dirty="0">
                <a:latin typeface="Calibri Light"/>
                <a:cs typeface="Calibri Light"/>
              </a:rPr>
              <a:t> </a:t>
            </a:r>
            <a:r>
              <a:rPr sz="1200" b="0" spc="-25" dirty="0">
                <a:latin typeface="Calibri Light"/>
                <a:cs typeface="Calibri Light"/>
              </a:rPr>
              <a:t>are</a:t>
            </a:r>
            <a:r>
              <a:rPr sz="1200" b="0" spc="-50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for </a:t>
            </a:r>
            <a:r>
              <a:rPr sz="1200" b="0" spc="-40" dirty="0">
                <a:latin typeface="Calibri Light"/>
                <a:cs typeface="Calibri Light"/>
              </a:rPr>
              <a:t>referenceonly.</a:t>
            </a:r>
            <a:r>
              <a:rPr sz="1200" b="0" spc="-90" dirty="0">
                <a:latin typeface="Calibri Light"/>
                <a:cs typeface="Calibri Light"/>
              </a:rPr>
              <a:t> </a:t>
            </a:r>
            <a:r>
              <a:rPr sz="1200" b="0" spc="-20" dirty="0">
                <a:latin typeface="Calibri Light"/>
                <a:cs typeface="Calibri Light"/>
              </a:rPr>
              <a:t>Final</a:t>
            </a:r>
            <a:r>
              <a:rPr sz="1200" b="0" spc="-65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product</a:t>
            </a:r>
            <a:r>
              <a:rPr sz="1200" b="0" spc="1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is</a:t>
            </a:r>
            <a:r>
              <a:rPr sz="1200" b="0" spc="-15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subject</a:t>
            </a:r>
            <a:r>
              <a:rPr sz="1200" b="0" spc="30" dirty="0">
                <a:latin typeface="Calibri Light"/>
                <a:cs typeface="Calibri Light"/>
              </a:rPr>
              <a:t> </a:t>
            </a:r>
            <a:r>
              <a:rPr sz="1200" b="0" dirty="0">
                <a:latin typeface="Calibri Light"/>
                <a:cs typeface="Calibri Light"/>
              </a:rPr>
              <a:t>to</a:t>
            </a:r>
            <a:r>
              <a:rPr sz="1200" b="0" spc="20" dirty="0">
                <a:latin typeface="Calibri Light"/>
                <a:cs typeface="Calibri Light"/>
              </a:rPr>
              <a:t> </a:t>
            </a:r>
            <a:r>
              <a:rPr sz="1200" b="0" spc="-10" dirty="0">
                <a:latin typeface="Calibri Light"/>
                <a:cs typeface="Calibri Light"/>
              </a:rPr>
              <a:t>change</a:t>
            </a:r>
            <a:endParaRPr sz="1200" dirty="0">
              <a:latin typeface="Calibri Light"/>
              <a:cs typeface="Calibri Light"/>
            </a:endParaRPr>
          </a:p>
        </p:txBody>
      </p:sp>
      <p:pic>
        <p:nvPicPr>
          <p:cNvPr id="9" name="Picture 8" descr="A picture containing stack, kitchen appliance&#10;&#10;Description automatically generated">
            <a:extLst>
              <a:ext uri="{FF2B5EF4-FFF2-40B4-BE49-F238E27FC236}">
                <a16:creationId xmlns:a16="http://schemas.microsoft.com/office/drawing/2014/main" id="{1BB2DD82-2A34-4A8E-BF61-E5D696B58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11" y="1210778"/>
            <a:ext cx="4776582" cy="477658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93B370C1-D37A-4A5C-ADCC-D7C377C35579}"/>
              </a:ext>
            </a:extLst>
          </p:cNvPr>
          <p:cNvSpPr txBox="1"/>
          <p:nvPr/>
        </p:nvSpPr>
        <p:spPr>
          <a:xfrm>
            <a:off x="4499789" y="4828904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$129.95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42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78" y="1942517"/>
            <a:ext cx="4897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Stand</a:t>
            </a:r>
            <a:r>
              <a:rPr sz="5400" spc="-285" dirty="0"/>
              <a:t> </a:t>
            </a:r>
            <a:r>
              <a:rPr sz="5400" spc="-10" dirty="0"/>
              <a:t>Mixers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1687439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7281" y="1368835"/>
            <a:ext cx="2002534" cy="21457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77" y="740088"/>
            <a:ext cx="99917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b="1" dirty="0">
                <a:latin typeface="Arial"/>
                <a:cs typeface="Arial"/>
              </a:rPr>
              <a:t>Precision</a:t>
            </a:r>
            <a:r>
              <a:rPr lang="en-US" sz="2700" b="1" spc="-190" dirty="0">
                <a:latin typeface="Arial"/>
                <a:cs typeface="Arial"/>
              </a:rPr>
              <a:t> </a:t>
            </a:r>
            <a:r>
              <a:rPr lang="en-US" sz="2700" b="1" dirty="0">
                <a:latin typeface="Arial"/>
                <a:cs typeface="Arial"/>
              </a:rPr>
              <a:t>Master</a:t>
            </a:r>
            <a:r>
              <a:rPr lang="en-US" sz="2700" b="1" spc="-20" dirty="0">
                <a:latin typeface="Arial"/>
                <a:cs typeface="Arial"/>
              </a:rPr>
              <a:t> </a:t>
            </a:r>
            <a:r>
              <a:rPr lang="en-US" sz="2700" b="1" dirty="0">
                <a:latin typeface="Arial"/>
                <a:cs typeface="Arial"/>
              </a:rPr>
              <a:t>Pro</a:t>
            </a:r>
            <a:r>
              <a:rPr lang="en-US" sz="2700" b="1" spc="-120" dirty="0">
                <a:latin typeface="Arial"/>
                <a:cs typeface="Arial"/>
              </a:rPr>
              <a:t> </a:t>
            </a:r>
            <a:r>
              <a:rPr lang="en-US" sz="2700" b="1" spc="-20" dirty="0">
                <a:latin typeface="Arial"/>
                <a:cs typeface="Arial"/>
              </a:rPr>
              <a:t>5.5-</a:t>
            </a:r>
            <a:r>
              <a:rPr lang="en-US" sz="2700" b="1" dirty="0">
                <a:latin typeface="Arial"/>
                <a:cs typeface="Arial"/>
              </a:rPr>
              <a:t>quart</a:t>
            </a:r>
            <a:r>
              <a:rPr lang="en-US" sz="2700" b="1" spc="-95" dirty="0">
                <a:latin typeface="Arial"/>
                <a:cs typeface="Arial"/>
              </a:rPr>
              <a:t> </a:t>
            </a:r>
            <a:r>
              <a:rPr lang="en-US" sz="2700" b="1" spc="-35" dirty="0">
                <a:latin typeface="Arial"/>
                <a:cs typeface="Arial"/>
              </a:rPr>
              <a:t>Digital</a:t>
            </a:r>
            <a:r>
              <a:rPr lang="en-US" sz="2700" b="1" spc="-145" dirty="0">
                <a:latin typeface="Arial"/>
                <a:cs typeface="Arial"/>
              </a:rPr>
              <a:t> </a:t>
            </a:r>
            <a:r>
              <a:rPr lang="en-US" sz="2700" b="1" spc="-10" dirty="0">
                <a:latin typeface="Arial"/>
                <a:cs typeface="Arial"/>
              </a:rPr>
              <a:t>Stand</a:t>
            </a:r>
            <a:r>
              <a:rPr lang="en-US" sz="2700" b="1" spc="-130" dirty="0">
                <a:latin typeface="Arial"/>
                <a:cs typeface="Arial"/>
              </a:rPr>
              <a:t> </a:t>
            </a:r>
            <a:r>
              <a:rPr lang="en-US" sz="2700" b="1" spc="-10" dirty="0">
                <a:latin typeface="Arial"/>
                <a:cs typeface="Arial"/>
              </a:rPr>
              <a:t>Mixer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849" y="1368835"/>
            <a:ext cx="6616065" cy="36849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+mn-lt"/>
                <a:cs typeface="Arial"/>
              </a:rPr>
              <a:t>12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speeds</a:t>
            </a:r>
            <a:r>
              <a:rPr sz="1400" spc="-11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for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precision</a:t>
            </a:r>
            <a:r>
              <a:rPr sz="1400" spc="-14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mixing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Powerful</a:t>
            </a:r>
            <a:r>
              <a:rPr sz="1400" spc="-55" dirty="0">
                <a:latin typeface="+mn-lt"/>
                <a:cs typeface="Arial"/>
              </a:rPr>
              <a:t> </a:t>
            </a:r>
            <a:r>
              <a:rPr sz="1400" spc="-15" dirty="0">
                <a:latin typeface="+mn-lt"/>
                <a:cs typeface="Arial"/>
              </a:rPr>
              <a:t>500-</a:t>
            </a:r>
            <a:r>
              <a:rPr sz="1400" spc="-20" dirty="0">
                <a:latin typeface="+mn-lt"/>
                <a:cs typeface="Arial"/>
              </a:rPr>
              <a:t>watt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motor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+mn-lt"/>
                <a:cs typeface="Arial"/>
              </a:rPr>
              <a:t>LED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Digital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55" dirty="0">
                <a:latin typeface="+mn-lt"/>
                <a:cs typeface="Arial"/>
              </a:rPr>
              <a:t>Display,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dial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30" dirty="0">
                <a:latin typeface="+mn-lt"/>
                <a:cs typeface="Arial"/>
              </a:rPr>
              <a:t>illuminates</a:t>
            </a:r>
            <a:r>
              <a:rPr sz="1400" spc="-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when</a:t>
            </a:r>
            <a:r>
              <a:rPr sz="1400" spc="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operating</a:t>
            </a:r>
            <a:endParaRPr sz="1400" dirty="0">
              <a:latin typeface="+mn-lt"/>
              <a:cs typeface="Arial"/>
            </a:endParaRPr>
          </a:p>
          <a:p>
            <a:pPr marL="240665" marR="1495425" indent="-228600">
              <a:lnSpc>
                <a:spcPts val="15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latin typeface="+mn-lt"/>
                <a:cs typeface="Arial"/>
              </a:rPr>
              <a:t>3</a:t>
            </a:r>
            <a:r>
              <a:rPr sz="1400" spc="-3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Preset</a:t>
            </a:r>
            <a:r>
              <a:rPr sz="1400" spc="-75" dirty="0">
                <a:latin typeface="+mn-lt"/>
                <a:cs typeface="Arial"/>
              </a:rPr>
              <a:t> </a:t>
            </a:r>
            <a:r>
              <a:rPr sz="1400" spc="-25" dirty="0">
                <a:latin typeface="+mn-lt"/>
                <a:cs typeface="Arial"/>
              </a:rPr>
              <a:t>programs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include</a:t>
            </a:r>
            <a:r>
              <a:rPr sz="1400" spc="-9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7</a:t>
            </a:r>
            <a:r>
              <a:rPr sz="1400" spc="-1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recipe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tasks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</a:t>
            </a:r>
            <a:r>
              <a:rPr sz="1400" spc="-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take</a:t>
            </a:r>
            <a:r>
              <a:rPr sz="1400" spc="-8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the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guesswork out</a:t>
            </a:r>
            <a:r>
              <a:rPr sz="1400" spc="-11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of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using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your</a:t>
            </a:r>
            <a:r>
              <a:rPr sz="1400" spc="-3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mixer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35" dirty="0">
                <a:latin typeface="+mn-lt"/>
                <a:cs typeface="Arial"/>
              </a:rPr>
              <a:t>Countdown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spc="-45" dirty="0">
                <a:latin typeface="+mn-lt"/>
                <a:cs typeface="Arial"/>
              </a:rPr>
              <a:t>Timer</a:t>
            </a:r>
            <a:r>
              <a:rPr sz="1400" spc="-30" dirty="0">
                <a:latin typeface="+mn-lt"/>
                <a:cs typeface="Arial"/>
              </a:rPr>
              <a:t> with</a:t>
            </a:r>
            <a:r>
              <a:rPr sz="1400" spc="-21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Auto-</a:t>
            </a:r>
            <a:r>
              <a:rPr sz="1400" spc="-25" dirty="0">
                <a:latin typeface="+mn-lt"/>
                <a:cs typeface="Arial"/>
              </a:rPr>
              <a:t>off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feature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45" dirty="0">
                <a:latin typeface="+mn-lt"/>
                <a:cs typeface="Arial"/>
              </a:rPr>
              <a:t>Tilt-</a:t>
            </a:r>
            <a:r>
              <a:rPr sz="1400" spc="-20" dirty="0">
                <a:latin typeface="+mn-lt"/>
                <a:cs typeface="Arial"/>
              </a:rPr>
              <a:t>back</a:t>
            </a:r>
            <a:r>
              <a:rPr sz="1400" spc="-15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head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allows</a:t>
            </a:r>
            <a:r>
              <a:rPr sz="1400" spc="-6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easy</a:t>
            </a:r>
            <a:r>
              <a:rPr sz="1400" spc="-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access</a:t>
            </a:r>
            <a:r>
              <a:rPr sz="1400" spc="-16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to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the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mixing</a:t>
            </a:r>
            <a:r>
              <a:rPr sz="1400" spc="-2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bowl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Polished</a:t>
            </a:r>
            <a:r>
              <a:rPr sz="1400" spc="-13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stainless</a:t>
            </a:r>
            <a:r>
              <a:rPr sz="1400" spc="-15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steel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5.5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Qt.</a:t>
            </a:r>
            <a:r>
              <a:rPr sz="1400" spc="-5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Bowl</a:t>
            </a:r>
            <a:r>
              <a:rPr sz="1400" spc="1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with</a:t>
            </a:r>
            <a:r>
              <a:rPr sz="1400" spc="-20" dirty="0">
                <a:latin typeface="+mn-lt"/>
                <a:cs typeface="Arial"/>
              </a:rPr>
              <a:t> helper</a:t>
            </a:r>
            <a:r>
              <a:rPr sz="1400" spc="-14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handle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5" dirty="0">
                <a:latin typeface="+mn-lt"/>
                <a:cs typeface="Arial"/>
              </a:rPr>
              <a:t>Die-</a:t>
            </a:r>
            <a:r>
              <a:rPr sz="1400" dirty="0">
                <a:latin typeface="+mn-lt"/>
                <a:cs typeface="Arial"/>
              </a:rPr>
              <a:t>cast</a:t>
            </a:r>
            <a:r>
              <a:rPr sz="1400" spc="-9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metal</a:t>
            </a:r>
            <a:r>
              <a:rPr sz="1400" spc="-7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construction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Power</a:t>
            </a:r>
            <a:r>
              <a:rPr sz="1400" spc="-4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hub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for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optional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attachments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Includes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chef’s</a:t>
            </a:r>
            <a:r>
              <a:rPr sz="1400" spc="-9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whisk,</a:t>
            </a:r>
            <a:r>
              <a:rPr sz="1400" spc="-6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dough</a:t>
            </a:r>
            <a:r>
              <a:rPr sz="1400" spc="-114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hook,</a:t>
            </a:r>
            <a:r>
              <a:rPr sz="1400" spc="-85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flat</a:t>
            </a:r>
            <a:r>
              <a:rPr sz="1400" spc="-10" dirty="0">
                <a:latin typeface="+mn-lt"/>
                <a:cs typeface="Arial"/>
              </a:rPr>
              <a:t> mixing</a:t>
            </a:r>
            <a:r>
              <a:rPr sz="1400" spc="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paddle,</a:t>
            </a:r>
            <a:r>
              <a:rPr sz="1400" spc="-10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splash</a:t>
            </a:r>
            <a:r>
              <a:rPr sz="1400" spc="-80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guard</a:t>
            </a:r>
            <a:r>
              <a:rPr sz="1400" spc="-130" dirty="0">
                <a:latin typeface="+mn-lt"/>
                <a:cs typeface="Arial"/>
              </a:rPr>
              <a:t> </a:t>
            </a:r>
            <a:r>
              <a:rPr sz="1400" dirty="0">
                <a:latin typeface="+mn-lt"/>
                <a:cs typeface="Arial"/>
              </a:rPr>
              <a:t>with</a:t>
            </a:r>
            <a:r>
              <a:rPr sz="1400" spc="35" dirty="0">
                <a:latin typeface="+mn-lt"/>
                <a:cs typeface="Arial"/>
              </a:rPr>
              <a:t> </a:t>
            </a:r>
            <a:r>
              <a:rPr sz="1400" spc="-20" dirty="0">
                <a:latin typeface="+mn-lt"/>
                <a:cs typeface="Arial"/>
              </a:rPr>
              <a:t>pour</a:t>
            </a:r>
            <a:r>
              <a:rPr sz="1400" spc="-105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spout</a:t>
            </a:r>
            <a:endParaRPr sz="1400" dirty="0"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latin typeface="+mn-lt"/>
                <a:cs typeface="Arial"/>
              </a:rPr>
              <a:t>Limited</a:t>
            </a:r>
            <a:r>
              <a:rPr sz="1400" spc="-110" dirty="0">
                <a:latin typeface="+mn-lt"/>
                <a:cs typeface="Arial"/>
              </a:rPr>
              <a:t> </a:t>
            </a:r>
            <a:r>
              <a:rPr sz="1400" spc="-15" dirty="0">
                <a:latin typeface="+mn-lt"/>
                <a:cs typeface="Arial"/>
              </a:rPr>
              <a:t>3-</a:t>
            </a:r>
            <a:r>
              <a:rPr sz="1400" spc="-25" dirty="0">
                <a:latin typeface="+mn-lt"/>
                <a:cs typeface="Arial"/>
              </a:rPr>
              <a:t>year</a:t>
            </a:r>
            <a:r>
              <a:rPr sz="1400" spc="-40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warranty</a:t>
            </a:r>
            <a:endParaRPr sz="1400" dirty="0">
              <a:latin typeface="+mn-lt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126" y="1370089"/>
            <a:ext cx="1926335" cy="20589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69140" y="3417192"/>
            <a:ext cx="119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SMD-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50CRM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Cream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37991" y="3417192"/>
            <a:ext cx="1280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SMD-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50GRPH</a:t>
            </a:r>
            <a:endParaRPr sz="18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Graphite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6868" y="3265932"/>
            <a:ext cx="2014726" cy="2057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47882" y="5122320"/>
            <a:ext cx="1102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SMD-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50BC</a:t>
            </a:r>
            <a:endParaRPr sz="1800">
              <a:latin typeface="Calibri"/>
              <a:cs typeface="Calibri"/>
            </a:endParaRPr>
          </a:p>
          <a:p>
            <a:pPr marL="165100" marR="5080" indent="-153035">
              <a:lnSpc>
                <a:spcPct val="100000"/>
              </a:lnSpc>
            </a:pP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Silver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Lining 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avail.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Q2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68353" y="4100829"/>
            <a:ext cx="1288415" cy="1144905"/>
            <a:chOff x="9468353" y="4100829"/>
            <a:chExt cx="1288415" cy="1144905"/>
          </a:xfrm>
        </p:grpSpPr>
        <p:sp>
          <p:nvSpPr>
            <p:cNvPr id="14" name="object 14"/>
            <p:cNvSpPr/>
            <p:nvPr/>
          </p:nvSpPr>
          <p:spPr>
            <a:xfrm>
              <a:off x="9474709" y="4107179"/>
              <a:ext cx="1275715" cy="1132205"/>
            </a:xfrm>
            <a:custGeom>
              <a:avLst/>
              <a:gdLst/>
              <a:ahLst/>
              <a:cxnLst/>
              <a:rect l="l" t="t" r="r" b="b"/>
              <a:pathLst>
                <a:path w="1275715" h="1132204">
                  <a:moveTo>
                    <a:pt x="873150" y="0"/>
                  </a:moveTo>
                  <a:lnTo>
                    <a:pt x="676668" y="227571"/>
                  </a:lnTo>
                  <a:lnTo>
                    <a:pt x="573938" y="98894"/>
                  </a:lnTo>
                  <a:lnTo>
                    <a:pt x="504761" y="334492"/>
                  </a:lnTo>
                  <a:lnTo>
                    <a:pt x="265785" y="189992"/>
                  </a:lnTo>
                  <a:lnTo>
                    <a:pt x="317131" y="409702"/>
                  </a:lnTo>
                  <a:lnTo>
                    <a:pt x="69176" y="433451"/>
                  </a:lnTo>
                  <a:lnTo>
                    <a:pt x="232295" y="607542"/>
                  </a:lnTo>
                  <a:lnTo>
                    <a:pt x="0" y="674903"/>
                  </a:lnTo>
                  <a:lnTo>
                    <a:pt x="196570" y="805561"/>
                  </a:lnTo>
                  <a:lnTo>
                    <a:pt x="75844" y="934224"/>
                  </a:lnTo>
                  <a:lnTo>
                    <a:pt x="283679" y="955967"/>
                  </a:lnTo>
                  <a:lnTo>
                    <a:pt x="290271" y="1132078"/>
                  </a:lnTo>
                  <a:lnTo>
                    <a:pt x="444347" y="949947"/>
                  </a:lnTo>
                  <a:lnTo>
                    <a:pt x="513626" y="1033132"/>
                  </a:lnTo>
                  <a:lnTo>
                    <a:pt x="582802" y="910386"/>
                  </a:lnTo>
                  <a:lnTo>
                    <a:pt x="685520" y="987539"/>
                  </a:lnTo>
                  <a:lnTo>
                    <a:pt x="719061" y="835164"/>
                  </a:lnTo>
                  <a:lnTo>
                    <a:pt x="882129" y="910386"/>
                  </a:lnTo>
                  <a:lnTo>
                    <a:pt x="864298" y="752106"/>
                  </a:lnTo>
                  <a:lnTo>
                    <a:pt x="1114437" y="819289"/>
                  </a:lnTo>
                  <a:lnTo>
                    <a:pt x="967016" y="645185"/>
                  </a:lnTo>
                  <a:lnTo>
                    <a:pt x="1078585" y="591718"/>
                  </a:lnTo>
                  <a:lnTo>
                    <a:pt x="1002741" y="492772"/>
                  </a:lnTo>
                  <a:lnTo>
                    <a:pt x="1275206" y="348272"/>
                  </a:lnTo>
                  <a:lnTo>
                    <a:pt x="967016" y="342353"/>
                  </a:lnTo>
                  <a:lnTo>
                    <a:pt x="1063066" y="166243"/>
                  </a:lnTo>
                  <a:lnTo>
                    <a:pt x="857503" y="302780"/>
                  </a:lnTo>
                  <a:lnTo>
                    <a:pt x="873150" y="0"/>
                  </a:lnTo>
                  <a:close/>
                </a:path>
              </a:pathLst>
            </a:custGeom>
            <a:solidFill>
              <a:srgbClr val="446E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4703" y="4107179"/>
              <a:ext cx="1275715" cy="1132205"/>
            </a:xfrm>
            <a:custGeom>
              <a:avLst/>
              <a:gdLst/>
              <a:ahLst/>
              <a:cxnLst/>
              <a:rect l="l" t="t" r="r" b="b"/>
              <a:pathLst>
                <a:path w="1275715" h="1132204">
                  <a:moveTo>
                    <a:pt x="676694" y="227571"/>
                  </a:moveTo>
                  <a:lnTo>
                    <a:pt x="873175" y="0"/>
                  </a:lnTo>
                  <a:lnTo>
                    <a:pt x="857542" y="302780"/>
                  </a:lnTo>
                  <a:lnTo>
                    <a:pt x="1063091" y="166243"/>
                  </a:lnTo>
                  <a:lnTo>
                    <a:pt x="967054" y="342353"/>
                  </a:lnTo>
                  <a:lnTo>
                    <a:pt x="1275207" y="348272"/>
                  </a:lnTo>
                  <a:lnTo>
                    <a:pt x="1002741" y="492772"/>
                  </a:lnTo>
                  <a:lnTo>
                    <a:pt x="1078623" y="591718"/>
                  </a:lnTo>
                  <a:lnTo>
                    <a:pt x="967054" y="645185"/>
                  </a:lnTo>
                  <a:lnTo>
                    <a:pt x="1114475" y="819289"/>
                  </a:lnTo>
                  <a:lnTo>
                    <a:pt x="864336" y="752106"/>
                  </a:lnTo>
                  <a:lnTo>
                    <a:pt x="882129" y="910386"/>
                  </a:lnTo>
                  <a:lnTo>
                    <a:pt x="719099" y="835164"/>
                  </a:lnTo>
                  <a:lnTo>
                    <a:pt x="685558" y="987539"/>
                  </a:lnTo>
                  <a:lnTo>
                    <a:pt x="582841" y="910386"/>
                  </a:lnTo>
                  <a:lnTo>
                    <a:pt x="513626" y="1033132"/>
                  </a:lnTo>
                  <a:lnTo>
                    <a:pt x="444385" y="949947"/>
                  </a:lnTo>
                  <a:lnTo>
                    <a:pt x="290296" y="1132078"/>
                  </a:lnTo>
                  <a:lnTo>
                    <a:pt x="283679" y="955979"/>
                  </a:lnTo>
                  <a:lnTo>
                    <a:pt x="75882" y="934224"/>
                  </a:lnTo>
                  <a:lnTo>
                    <a:pt x="196608" y="805561"/>
                  </a:lnTo>
                  <a:lnTo>
                    <a:pt x="0" y="674903"/>
                  </a:lnTo>
                  <a:lnTo>
                    <a:pt x="232308" y="607542"/>
                  </a:lnTo>
                  <a:lnTo>
                    <a:pt x="69215" y="433451"/>
                  </a:lnTo>
                  <a:lnTo>
                    <a:pt x="317169" y="409714"/>
                  </a:lnTo>
                  <a:lnTo>
                    <a:pt x="265785" y="189992"/>
                  </a:lnTo>
                  <a:lnTo>
                    <a:pt x="504761" y="334492"/>
                  </a:lnTo>
                  <a:lnTo>
                    <a:pt x="573976" y="98907"/>
                  </a:lnTo>
                  <a:lnTo>
                    <a:pt x="676694" y="227571"/>
                  </a:lnTo>
                  <a:close/>
                </a:path>
              </a:pathLst>
            </a:custGeom>
            <a:ln w="12700">
              <a:solidFill>
                <a:srgbClr val="2C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65784" y="4523619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NEW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16A1008-E8F0-4558-A767-4EA11951846E}"/>
              </a:ext>
            </a:extLst>
          </p:cNvPr>
          <p:cNvSpPr txBox="1"/>
          <p:nvPr/>
        </p:nvSpPr>
        <p:spPr>
          <a:xfrm>
            <a:off x="4576166" y="4976715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$299.95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77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5D7AAD1-1320-4C8B-9A21-7FD32AC1DE54}"/>
              </a:ext>
            </a:extLst>
          </p:cNvPr>
          <p:cNvSpPr txBox="1">
            <a:spLocks/>
          </p:cNvSpPr>
          <p:nvPr/>
        </p:nvSpPr>
        <p:spPr>
          <a:xfrm>
            <a:off x="1295400" y="914400"/>
            <a:ext cx="7769859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lang="en-US" sz="2800" b="1" spc="-10">
                <a:latin typeface="Arial"/>
                <a:cs typeface="Arial"/>
              </a:rPr>
              <a:t>CORE</a:t>
            </a:r>
            <a:r>
              <a:rPr lang="en-US" sz="2800" b="1" spc="-185">
                <a:latin typeface="Arial"/>
                <a:cs typeface="Arial"/>
              </a:rPr>
              <a:t> </a:t>
            </a:r>
            <a:r>
              <a:rPr lang="en-US" sz="2800" b="1" spc="-20">
                <a:latin typeface="Arial"/>
                <a:cs typeface="Arial"/>
              </a:rPr>
              <a:t>CUSTOM</a:t>
            </a:r>
            <a:r>
              <a:rPr lang="en-US" sz="2800" b="1" spc="-135">
                <a:latin typeface="Arial"/>
                <a:cs typeface="Arial"/>
              </a:rPr>
              <a:t> </a:t>
            </a:r>
            <a:r>
              <a:rPr lang="en-US" sz="2000" b="1">
                <a:latin typeface="Arial"/>
                <a:cs typeface="Arial"/>
              </a:rPr>
              <a:t>™</a:t>
            </a:r>
            <a:r>
              <a:rPr lang="en-US" sz="2000" b="1" spc="-140">
                <a:latin typeface="Arial"/>
                <a:cs typeface="Arial"/>
              </a:rPr>
              <a:t> </a:t>
            </a:r>
            <a:r>
              <a:rPr lang="en-US" sz="2800" b="1" spc="-30">
                <a:latin typeface="Arial"/>
                <a:cs typeface="Arial"/>
              </a:rPr>
              <a:t>13-</a:t>
            </a:r>
            <a:r>
              <a:rPr lang="en-US" sz="2800" b="1" spc="-10">
                <a:latin typeface="Arial"/>
                <a:cs typeface="Arial"/>
              </a:rPr>
              <a:t>CUP</a:t>
            </a:r>
            <a:r>
              <a:rPr lang="en-US" sz="2800" b="1" spc="-185">
                <a:latin typeface="Arial"/>
                <a:cs typeface="Arial"/>
              </a:rPr>
              <a:t> </a:t>
            </a:r>
            <a:r>
              <a:rPr lang="en-US" sz="2800" b="1">
                <a:latin typeface="Arial"/>
                <a:cs typeface="Arial"/>
              </a:rPr>
              <a:t>FOOD</a:t>
            </a:r>
            <a:r>
              <a:rPr lang="en-US" sz="2800" b="1" spc="-145">
                <a:latin typeface="Arial"/>
                <a:cs typeface="Arial"/>
              </a:rPr>
              <a:t> </a:t>
            </a:r>
            <a:r>
              <a:rPr lang="en-US" sz="2800" b="1" spc="-10">
                <a:latin typeface="Arial"/>
                <a:cs typeface="Arial"/>
              </a:rPr>
              <a:t>PROCESSOR </a:t>
            </a:r>
            <a:r>
              <a:rPr lang="en-US" sz="2800" b="1" spc="-50">
                <a:solidFill>
                  <a:srgbClr val="6C7585"/>
                </a:solidFill>
                <a:latin typeface="Arial"/>
                <a:cs typeface="Arial"/>
              </a:rPr>
              <a:t>FP-</a:t>
            </a:r>
            <a:r>
              <a:rPr lang="en-US" sz="2800" b="1" spc="-25">
                <a:solidFill>
                  <a:srgbClr val="6C7585"/>
                </a:solidFill>
                <a:latin typeface="Arial"/>
                <a:cs typeface="Arial"/>
              </a:rPr>
              <a:t>130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D9C9D09D-892C-4529-9814-834A4E147C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2443" cy="6857999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00E2073-66BC-491A-A8B7-D12D0CE93EF0}"/>
              </a:ext>
            </a:extLst>
          </p:cNvPr>
          <p:cNvSpPr txBox="1">
            <a:spLocks/>
          </p:cNvSpPr>
          <p:nvPr/>
        </p:nvSpPr>
        <p:spPr>
          <a:xfrm>
            <a:off x="1492660" y="914400"/>
            <a:ext cx="922712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 u="sng" dirty="0"/>
              <a:t>Agenda: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950041A-AA8B-4BF1-9542-848D212A5885}"/>
              </a:ext>
            </a:extLst>
          </p:cNvPr>
          <p:cNvSpPr txBox="1"/>
          <p:nvPr/>
        </p:nvSpPr>
        <p:spPr>
          <a:xfrm>
            <a:off x="3783329" y="2030730"/>
            <a:ext cx="5281930" cy="319382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7815" marR="209550" indent="-285750">
              <a:lnSpc>
                <a:spcPct val="150000"/>
              </a:lnSpc>
              <a:spcBef>
                <a:spcPts val="305"/>
              </a:spcBef>
              <a:buFont typeface="Wingdings" panose="05000000000000000000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n-US" sz="2400" i="1" dirty="0">
                <a:latin typeface="Arial"/>
                <a:cs typeface="Arial"/>
              </a:rPr>
              <a:t>Business Review</a:t>
            </a:r>
          </a:p>
          <a:p>
            <a:pPr marL="297815" marR="209550" indent="-285750">
              <a:lnSpc>
                <a:spcPct val="150000"/>
              </a:lnSpc>
              <a:spcBef>
                <a:spcPts val="305"/>
              </a:spcBef>
              <a:buFont typeface="Wingdings" panose="05000000000000000000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n-US" sz="2400" i="1" dirty="0">
                <a:latin typeface="Arial"/>
                <a:cs typeface="Arial"/>
              </a:rPr>
              <a:t>Gourmet Program Details (active)</a:t>
            </a:r>
          </a:p>
          <a:p>
            <a:pPr marL="297815" marR="209550" indent="-285750">
              <a:lnSpc>
                <a:spcPct val="150000"/>
              </a:lnSpc>
              <a:spcBef>
                <a:spcPts val="305"/>
              </a:spcBef>
              <a:buFont typeface="Wingdings" panose="05000000000000000000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n-US" sz="2400" i="1" dirty="0">
                <a:latin typeface="Arial"/>
                <a:cs typeface="Arial"/>
              </a:rPr>
              <a:t>Best Sellers</a:t>
            </a:r>
          </a:p>
          <a:p>
            <a:pPr marL="297815" marR="209550" indent="-285750">
              <a:lnSpc>
                <a:spcPct val="150000"/>
              </a:lnSpc>
              <a:spcBef>
                <a:spcPts val="305"/>
              </a:spcBef>
              <a:buFont typeface="Wingdings" panose="05000000000000000000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n-US" sz="2400" i="1" dirty="0">
                <a:latin typeface="Arial"/>
                <a:cs typeface="Arial"/>
              </a:rPr>
              <a:t>What's New &amp; Trending</a:t>
            </a:r>
          </a:p>
          <a:p>
            <a:pPr marL="297815" marR="209550" indent="-285750">
              <a:lnSpc>
                <a:spcPct val="150000"/>
              </a:lnSpc>
              <a:spcBef>
                <a:spcPts val="305"/>
              </a:spcBef>
              <a:buFont typeface="Wingdings" panose="05000000000000000000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n-US" sz="2400" i="1" dirty="0">
                <a:latin typeface="Arial"/>
                <a:cs typeface="Arial"/>
              </a:rPr>
              <a:t>Questions</a:t>
            </a:r>
          </a:p>
          <a:p>
            <a:pPr marL="240665" marR="209550" indent="-228600">
              <a:lnSpc>
                <a:spcPts val="15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718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78" y="1942517"/>
            <a:ext cx="3328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Blenders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3442549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229" y="550170"/>
            <a:ext cx="9267825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25000"/>
              </a:lnSpc>
              <a:spcBef>
                <a:spcPts val="100"/>
              </a:spcBef>
            </a:pPr>
            <a:r>
              <a:rPr lang="en-US" sz="2800" b="1" spc="-60" dirty="0">
                <a:latin typeface="Arial"/>
                <a:cs typeface="Arial"/>
              </a:rPr>
              <a:t>Compact</a:t>
            </a:r>
            <a:r>
              <a:rPr lang="en-US" sz="2800" b="1" spc="-170" dirty="0">
                <a:latin typeface="Arial"/>
                <a:cs typeface="Arial"/>
              </a:rPr>
              <a:t> </a:t>
            </a:r>
            <a:r>
              <a:rPr lang="en-US" sz="2800" b="1" spc="-35" dirty="0">
                <a:latin typeface="Arial"/>
                <a:cs typeface="Arial"/>
              </a:rPr>
              <a:t>Blender</a:t>
            </a:r>
            <a:r>
              <a:rPr lang="en-US" sz="2800" b="1" spc="-16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And</a:t>
            </a:r>
            <a:r>
              <a:rPr lang="en-US" sz="2800" b="1" spc="-150" dirty="0">
                <a:latin typeface="Arial"/>
                <a:cs typeface="Arial"/>
              </a:rPr>
              <a:t> </a:t>
            </a:r>
            <a:r>
              <a:rPr lang="en-US" sz="2800" b="1" spc="-20" dirty="0">
                <a:latin typeface="Arial"/>
                <a:cs typeface="Arial"/>
              </a:rPr>
              <a:t>Juice</a:t>
            </a:r>
            <a:r>
              <a:rPr lang="en-US" sz="2800" b="1" spc="-175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Extractor</a:t>
            </a:r>
            <a:r>
              <a:rPr lang="en-US" sz="2800" b="1" spc="-70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Combo </a:t>
            </a:r>
            <a:br>
              <a:rPr lang="en-US" sz="2800" b="1" spc="-10" dirty="0">
                <a:latin typeface="Arial"/>
                <a:cs typeface="Arial"/>
              </a:rPr>
            </a:br>
            <a:r>
              <a:rPr sz="2000" b="1" spc="-50" dirty="0">
                <a:solidFill>
                  <a:srgbClr val="6C7585"/>
                </a:solidFill>
                <a:latin typeface="Arial"/>
                <a:cs typeface="Arial"/>
              </a:rPr>
              <a:t>CBJ-</a:t>
            </a:r>
            <a:r>
              <a:rPr sz="2000" b="1" spc="-25" dirty="0">
                <a:solidFill>
                  <a:srgbClr val="6C7585"/>
                </a:solidFill>
                <a:latin typeface="Arial"/>
                <a:cs typeface="Arial"/>
              </a:rPr>
              <a:t>450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229" y="1709332"/>
            <a:ext cx="451675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Compact</a:t>
            </a:r>
            <a:r>
              <a:rPr sz="12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blender</a:t>
            </a:r>
            <a:r>
              <a:rPr sz="12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juice</a:t>
            </a:r>
            <a:r>
              <a:rPr sz="12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extractor</a:t>
            </a:r>
            <a:r>
              <a:rPr sz="12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combo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450-watt</a:t>
            </a:r>
            <a:r>
              <a:rPr sz="12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peak</a:t>
            </a:r>
            <a:r>
              <a:rPr sz="1200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motor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Blender</a:t>
            </a:r>
            <a:r>
              <a:rPr sz="1200" spc="-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includes</a:t>
            </a:r>
            <a:r>
              <a:rPr sz="1200" spc="-1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16-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oz</a:t>
            </a:r>
            <a:r>
              <a:rPr sz="12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blending</a:t>
            </a:r>
            <a:r>
              <a:rPr sz="1200" spc="-1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cup</a:t>
            </a:r>
            <a:r>
              <a:rPr sz="12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with</a:t>
            </a:r>
            <a:r>
              <a:rPr sz="1200" spc="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flip</a:t>
            </a:r>
            <a:r>
              <a:rPr sz="1200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travel</a:t>
            </a:r>
            <a:r>
              <a:rPr sz="12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55555"/>
                </a:solidFill>
                <a:latin typeface="Arial"/>
                <a:cs typeface="Arial"/>
              </a:rPr>
              <a:t>lid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Juice</a:t>
            </a:r>
            <a:r>
              <a:rPr sz="1200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extractor</a:t>
            </a:r>
            <a:r>
              <a:rPr sz="12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produces</a:t>
            </a:r>
            <a:r>
              <a:rPr sz="1200" spc="-1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8</a:t>
            </a:r>
            <a:r>
              <a:rPr sz="1200" spc="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1200" spc="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16</a:t>
            </a:r>
            <a:r>
              <a:rPr sz="12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ounces</a:t>
            </a:r>
            <a:r>
              <a:rPr sz="1200" spc="-1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fresh</a:t>
            </a:r>
            <a:r>
              <a:rPr sz="12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juice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Illuminated</a:t>
            </a:r>
            <a:r>
              <a:rPr sz="1200" spc="-1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LED</a:t>
            </a:r>
            <a:r>
              <a:rPr sz="1200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control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Rotary</a:t>
            </a:r>
            <a:r>
              <a:rPr sz="12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dial</a:t>
            </a:r>
            <a:r>
              <a:rPr sz="12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with</a:t>
            </a:r>
            <a:r>
              <a:rPr sz="1200" spc="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55555"/>
                </a:solidFill>
                <a:latin typeface="Arial"/>
                <a:cs typeface="Arial"/>
              </a:rPr>
              <a:t>High/Low/Pulse</a:t>
            </a:r>
            <a:r>
              <a:rPr sz="1200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selection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Pulp</a:t>
            </a:r>
            <a:r>
              <a:rPr sz="1200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container</a:t>
            </a:r>
            <a:r>
              <a:rPr sz="1200" spc="-1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1200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easy</a:t>
            </a:r>
            <a:r>
              <a:rPr sz="12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cleaning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Juice</a:t>
            </a:r>
            <a:r>
              <a:rPr sz="1200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extractor</a:t>
            </a:r>
            <a:r>
              <a:rPr sz="12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includes</a:t>
            </a:r>
            <a:r>
              <a:rPr sz="12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lid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buckles</a:t>
            </a:r>
            <a:r>
              <a:rPr sz="12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12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opening</a:t>
            </a:r>
            <a:r>
              <a:rPr sz="1200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closing</a:t>
            </a:r>
            <a:r>
              <a:rPr sz="12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safely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Non-slip</a:t>
            </a:r>
            <a:r>
              <a:rPr sz="1200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rubber</a:t>
            </a:r>
            <a:r>
              <a:rPr sz="1200" spc="-114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feet</a:t>
            </a:r>
            <a:r>
              <a:rPr sz="12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1200" spc="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keep</a:t>
            </a:r>
            <a:r>
              <a:rPr sz="1200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machine</a:t>
            </a:r>
            <a:r>
              <a:rPr sz="12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steady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Dishwasher</a:t>
            </a:r>
            <a:r>
              <a:rPr sz="1200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55555"/>
                </a:solidFill>
                <a:latin typeface="Arial"/>
                <a:cs typeface="Arial"/>
              </a:rPr>
              <a:t>safe</a:t>
            </a:r>
            <a:r>
              <a:rPr sz="12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55555"/>
                </a:solidFill>
                <a:latin typeface="Arial"/>
                <a:cs typeface="Arial"/>
              </a:rPr>
              <a:t>parts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Limited</a:t>
            </a:r>
            <a:r>
              <a:rPr sz="1200" spc="-1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55555"/>
                </a:solidFill>
                <a:latin typeface="Arial"/>
                <a:cs typeface="Arial"/>
              </a:rPr>
              <a:t>3-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year</a:t>
            </a:r>
            <a:r>
              <a:rPr sz="12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55555"/>
                </a:solidFill>
                <a:latin typeface="Arial"/>
                <a:cs typeface="Arial"/>
              </a:rPr>
              <a:t>warranty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61B29AB-9C11-4111-82D9-26429DB9B4D7}"/>
              </a:ext>
            </a:extLst>
          </p:cNvPr>
          <p:cNvSpPr txBox="1"/>
          <p:nvPr/>
        </p:nvSpPr>
        <p:spPr>
          <a:xfrm>
            <a:off x="979040" y="5148668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$79.95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 descr="A close-up of a coffee maker&#10;&#10;Description automatically generated with low confidence">
            <a:extLst>
              <a:ext uri="{FF2B5EF4-FFF2-40B4-BE49-F238E27FC236}">
                <a16:creationId xmlns:a16="http://schemas.microsoft.com/office/drawing/2014/main" id="{B27F9E7E-ABE1-4E3F-980E-A33BF162F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8557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0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793" y="1311275"/>
            <a:ext cx="6214110" cy="1038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50" spc="-125" dirty="0">
                <a:solidFill>
                  <a:srgbClr val="44526A"/>
                </a:solidFill>
              </a:rPr>
              <a:t>Non-</a:t>
            </a:r>
            <a:r>
              <a:rPr sz="6650" spc="-10" dirty="0">
                <a:solidFill>
                  <a:srgbClr val="44526A"/>
                </a:solidFill>
              </a:rPr>
              <a:t>Electrics</a:t>
            </a:r>
            <a:endParaRPr sz="6650"/>
          </a:p>
        </p:txBody>
      </p:sp>
    </p:spTree>
    <p:extLst>
      <p:ext uri="{BB962C8B-B14F-4D97-AF65-F5344CB8AC3E}">
        <p14:creationId xmlns:p14="http://schemas.microsoft.com/office/powerpoint/2010/main" val="1626753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632" y="538145"/>
            <a:ext cx="872674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11</a:t>
            </a:r>
            <a:r>
              <a:rPr lang="en-US" sz="3600" dirty="0"/>
              <a:t>pc. Matte White Stainless Set</a:t>
            </a:r>
            <a:br>
              <a:rPr lang="en-US" sz="3600" dirty="0"/>
            </a:br>
            <a:r>
              <a:rPr lang="en-US" sz="1800" dirty="0"/>
              <a:t>MW89-11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412743"/>
            <a:ext cx="5460040" cy="4032514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585"/>
              </a:spcBef>
            </a:pPr>
            <a:r>
              <a:rPr sz="1600" b="1" spc="-10" dirty="0">
                <a:latin typeface="+mj-lt"/>
                <a:cs typeface="Arial"/>
              </a:rPr>
              <a:t>Specifications:</a:t>
            </a:r>
            <a:endParaRPr sz="16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700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Premium</a:t>
            </a:r>
            <a:r>
              <a:rPr sz="1500" spc="4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stainless-</a:t>
            </a:r>
            <a:r>
              <a:rPr sz="1500" spc="-10" dirty="0">
                <a:latin typeface="+mj-lt"/>
                <a:cs typeface="Arial"/>
              </a:rPr>
              <a:t>steel</a:t>
            </a:r>
            <a:r>
              <a:rPr sz="1500" spc="-120" dirty="0">
                <a:latin typeface="+mj-lt"/>
                <a:cs typeface="Arial"/>
              </a:rPr>
              <a:t> </a:t>
            </a:r>
            <a:r>
              <a:rPr sz="1500" spc="-10" dirty="0">
                <a:latin typeface="+mj-lt"/>
                <a:cs typeface="Arial"/>
              </a:rPr>
              <a:t>construction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80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spc="-10" dirty="0">
                <a:latin typeface="+mj-lt"/>
                <a:cs typeface="Arial"/>
              </a:rPr>
              <a:t>Matte</a:t>
            </a:r>
            <a:r>
              <a:rPr sz="1500" spc="-9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white</a:t>
            </a:r>
            <a:r>
              <a:rPr sz="1500" spc="-2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painted</a:t>
            </a:r>
            <a:r>
              <a:rPr sz="1500" spc="-110" dirty="0">
                <a:latin typeface="+mj-lt"/>
                <a:cs typeface="Arial"/>
              </a:rPr>
              <a:t> </a:t>
            </a:r>
            <a:r>
              <a:rPr sz="1500" spc="-10" dirty="0">
                <a:latin typeface="+mj-lt"/>
                <a:cs typeface="Arial"/>
              </a:rPr>
              <a:t>exterior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80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Stainless</a:t>
            </a:r>
            <a:r>
              <a:rPr sz="1500" spc="-2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steel</a:t>
            </a:r>
            <a:r>
              <a:rPr sz="1500" spc="-5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interior</a:t>
            </a:r>
            <a:r>
              <a:rPr sz="1500" spc="145" dirty="0">
                <a:latin typeface="+mj-lt"/>
                <a:cs typeface="Arial"/>
              </a:rPr>
              <a:t> </a:t>
            </a:r>
            <a:r>
              <a:rPr sz="1500" i="1" dirty="0">
                <a:latin typeface="+mj-lt"/>
                <a:cs typeface="Arial"/>
              </a:rPr>
              <a:t>(nonstickinterior</a:t>
            </a:r>
            <a:r>
              <a:rPr sz="1500" i="1" spc="-165" dirty="0">
                <a:latin typeface="+mj-lt"/>
                <a:cs typeface="Arial"/>
              </a:rPr>
              <a:t> </a:t>
            </a:r>
            <a:r>
              <a:rPr sz="1500" i="1" dirty="0">
                <a:latin typeface="+mj-lt"/>
                <a:cs typeface="Arial"/>
              </a:rPr>
              <a:t>on</a:t>
            </a:r>
            <a:r>
              <a:rPr sz="1500" i="1" spc="114" dirty="0">
                <a:latin typeface="+mj-lt"/>
                <a:cs typeface="Arial"/>
              </a:rPr>
              <a:t> </a:t>
            </a:r>
            <a:r>
              <a:rPr sz="1500" i="1" spc="-10" dirty="0">
                <a:latin typeface="+mj-lt"/>
                <a:cs typeface="Arial"/>
              </a:rPr>
              <a:t>8</a:t>
            </a:r>
            <a:r>
              <a:rPr sz="1500" spc="-10" dirty="0">
                <a:solidFill>
                  <a:srgbClr val="394043"/>
                </a:solidFill>
                <a:latin typeface="+mj-lt"/>
                <a:cs typeface="Arial"/>
              </a:rPr>
              <a:t>″</a:t>
            </a:r>
            <a:r>
              <a:rPr sz="1500" i="1" spc="-10" dirty="0">
                <a:latin typeface="+mj-lt"/>
                <a:cs typeface="Arial"/>
              </a:rPr>
              <a:t>skillet)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790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PowerBond™</a:t>
            </a:r>
            <a:r>
              <a:rPr sz="1500" spc="-6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high</a:t>
            </a:r>
            <a:r>
              <a:rPr sz="1500" spc="13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impact</a:t>
            </a:r>
            <a:r>
              <a:rPr sz="1500" spc="-13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bonded</a:t>
            </a:r>
            <a:r>
              <a:rPr sz="1500" spc="-80" dirty="0">
                <a:latin typeface="+mj-lt"/>
                <a:cs typeface="Arial"/>
              </a:rPr>
              <a:t> </a:t>
            </a:r>
            <a:r>
              <a:rPr sz="1500" spc="-20" dirty="0">
                <a:latin typeface="+mj-lt"/>
                <a:cs typeface="Arial"/>
              </a:rPr>
              <a:t>base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80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Cast </a:t>
            </a:r>
            <a:r>
              <a:rPr sz="1500" spc="-10" dirty="0">
                <a:latin typeface="+mj-lt"/>
                <a:cs typeface="Arial"/>
              </a:rPr>
              <a:t>stainless</a:t>
            </a:r>
            <a:r>
              <a:rPr sz="1500" spc="-4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steel</a:t>
            </a:r>
            <a:r>
              <a:rPr sz="1500" spc="-7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cool</a:t>
            </a:r>
            <a:r>
              <a:rPr sz="1500" spc="-7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grip™</a:t>
            </a:r>
            <a:r>
              <a:rPr sz="1500" spc="-1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stick</a:t>
            </a:r>
            <a:r>
              <a:rPr sz="1500" spc="-15" dirty="0">
                <a:latin typeface="+mj-lt"/>
                <a:cs typeface="Arial"/>
              </a:rPr>
              <a:t> </a:t>
            </a:r>
            <a:r>
              <a:rPr sz="1500" spc="-10" dirty="0">
                <a:latin typeface="+mj-lt"/>
                <a:cs typeface="Arial"/>
              </a:rPr>
              <a:t>handles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80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spc="-490" dirty="0">
                <a:latin typeface="+mj-lt"/>
                <a:cs typeface="Arial"/>
              </a:rPr>
              <a:t>T</a:t>
            </a:r>
            <a:r>
              <a:rPr sz="1500" spc="35" dirty="0">
                <a:latin typeface="+mj-lt"/>
                <a:cs typeface="Arial"/>
              </a:rPr>
              <a:t>e</a:t>
            </a:r>
            <a:r>
              <a:rPr sz="1500" spc="15" dirty="0">
                <a:latin typeface="+mj-lt"/>
                <a:cs typeface="Arial"/>
              </a:rPr>
              <a:t>m</a:t>
            </a:r>
            <a:r>
              <a:rPr sz="1500" spc="35" dirty="0">
                <a:latin typeface="+mj-lt"/>
                <a:cs typeface="Arial"/>
              </a:rPr>
              <a:t>pe</a:t>
            </a:r>
            <a:r>
              <a:rPr sz="1500" spc="-25" dirty="0">
                <a:latin typeface="+mj-lt"/>
                <a:cs typeface="Arial"/>
              </a:rPr>
              <a:t>r</a:t>
            </a:r>
            <a:r>
              <a:rPr sz="1500" spc="35" dirty="0">
                <a:latin typeface="+mj-lt"/>
                <a:cs typeface="Arial"/>
              </a:rPr>
              <a:t>e</a:t>
            </a:r>
            <a:r>
              <a:rPr sz="1500" spc="-5" dirty="0">
                <a:latin typeface="+mj-lt"/>
                <a:cs typeface="Arial"/>
              </a:rPr>
              <a:t>d</a:t>
            </a:r>
            <a:r>
              <a:rPr sz="1500" spc="-7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glass</a:t>
            </a:r>
            <a:r>
              <a:rPr sz="1500" spc="-135" dirty="0">
                <a:latin typeface="+mj-lt"/>
                <a:cs typeface="Arial"/>
              </a:rPr>
              <a:t> </a:t>
            </a:r>
            <a:r>
              <a:rPr sz="1500" spc="-20" dirty="0">
                <a:latin typeface="+mj-lt"/>
                <a:cs typeface="Arial"/>
              </a:rPr>
              <a:t>lids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15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Measurement</a:t>
            </a:r>
            <a:r>
              <a:rPr sz="1500" spc="-13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markings</a:t>
            </a:r>
            <a:r>
              <a:rPr sz="1500" spc="-2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in cups</a:t>
            </a:r>
            <a:r>
              <a:rPr sz="1500" spc="-7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and</a:t>
            </a:r>
            <a:r>
              <a:rPr sz="1500" spc="6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liters</a:t>
            </a:r>
            <a:r>
              <a:rPr sz="1500" spc="-140" dirty="0">
                <a:latin typeface="+mj-lt"/>
                <a:cs typeface="Arial"/>
              </a:rPr>
              <a:t> </a:t>
            </a:r>
            <a:r>
              <a:rPr sz="1500" spc="-10" dirty="0">
                <a:latin typeface="+mj-lt"/>
                <a:cs typeface="Arial"/>
              </a:rPr>
              <a:t>(</a:t>
            </a:r>
            <a:r>
              <a:rPr sz="1500" i="1" spc="-10" dirty="0">
                <a:latin typeface="+mj-lt"/>
                <a:cs typeface="Arial"/>
              </a:rPr>
              <a:t>exceptfor</a:t>
            </a:r>
            <a:endParaRPr sz="1500" dirty="0">
              <a:latin typeface="+mj-lt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60"/>
              </a:spcBef>
            </a:pPr>
            <a:r>
              <a:rPr sz="1500" i="1" dirty="0">
                <a:latin typeface="+mj-lt"/>
                <a:cs typeface="Arial"/>
              </a:rPr>
              <a:t>skillets</a:t>
            </a:r>
            <a:r>
              <a:rPr sz="1500" i="1" spc="35" dirty="0">
                <a:latin typeface="+mj-lt"/>
                <a:cs typeface="Arial"/>
              </a:rPr>
              <a:t> </a:t>
            </a:r>
            <a:r>
              <a:rPr sz="1500" i="1" dirty="0">
                <a:latin typeface="+mj-lt"/>
                <a:cs typeface="Arial"/>
              </a:rPr>
              <a:t>and</a:t>
            </a:r>
            <a:r>
              <a:rPr sz="1500" i="1" spc="-20" dirty="0">
                <a:latin typeface="+mj-lt"/>
                <a:cs typeface="Arial"/>
              </a:rPr>
              <a:t> </a:t>
            </a:r>
            <a:r>
              <a:rPr sz="1500" i="1" dirty="0">
                <a:latin typeface="+mj-lt"/>
                <a:cs typeface="Arial"/>
              </a:rPr>
              <a:t>everyday</a:t>
            </a:r>
            <a:r>
              <a:rPr sz="1500" i="1" spc="25" dirty="0">
                <a:latin typeface="+mj-lt"/>
                <a:cs typeface="Arial"/>
              </a:rPr>
              <a:t> </a:t>
            </a:r>
            <a:r>
              <a:rPr sz="1500" i="1" spc="-10" dirty="0">
                <a:latin typeface="+mj-lt"/>
                <a:cs typeface="Arial"/>
              </a:rPr>
              <a:t>pans)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1405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Compatible</a:t>
            </a:r>
            <a:r>
              <a:rPr sz="1500" spc="-17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with</a:t>
            </a:r>
            <a:r>
              <a:rPr sz="1500" spc="7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all</a:t>
            </a:r>
            <a:r>
              <a:rPr sz="1500" spc="40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stovetops</a:t>
            </a:r>
            <a:r>
              <a:rPr sz="1500" spc="-13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Arial"/>
              </a:rPr>
              <a:t>including</a:t>
            </a:r>
            <a:r>
              <a:rPr sz="1500" spc="-5" dirty="0">
                <a:latin typeface="+mj-lt"/>
                <a:cs typeface="Arial"/>
              </a:rPr>
              <a:t> </a:t>
            </a:r>
            <a:r>
              <a:rPr sz="1500" spc="-10" dirty="0">
                <a:latin typeface="+mj-lt"/>
                <a:cs typeface="Arial"/>
              </a:rPr>
              <a:t>induction</a:t>
            </a:r>
            <a:endParaRPr sz="150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790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sz="1500" dirty="0">
                <a:latin typeface="+mj-lt"/>
                <a:cs typeface="Arial"/>
              </a:rPr>
              <a:t>Dishwasher</a:t>
            </a:r>
            <a:r>
              <a:rPr sz="1500" spc="-55" dirty="0">
                <a:latin typeface="+mj-lt"/>
                <a:cs typeface="Arial"/>
              </a:rPr>
              <a:t> </a:t>
            </a:r>
            <a:r>
              <a:rPr sz="1500" spc="-20" dirty="0">
                <a:latin typeface="+mj-lt"/>
                <a:cs typeface="Arial"/>
              </a:rPr>
              <a:t>safe</a:t>
            </a:r>
            <a:endParaRPr lang="en-US" sz="1500" spc="-20" dirty="0">
              <a:latin typeface="+mj-lt"/>
              <a:cs typeface="Arial"/>
            </a:endParaRPr>
          </a:p>
          <a:p>
            <a:pPr marL="338455" indent="-233679">
              <a:lnSpc>
                <a:spcPct val="100000"/>
              </a:lnSpc>
              <a:spcBef>
                <a:spcPts val="790"/>
              </a:spcBef>
              <a:buClr>
                <a:srgbClr val="ACABAB"/>
              </a:buClr>
              <a:buChar char="•"/>
              <a:tabLst>
                <a:tab pos="338455" algn="l"/>
                <a:tab pos="339090" algn="l"/>
              </a:tabLst>
            </a:pPr>
            <a:r>
              <a:rPr lang="en-US" sz="1500" spc="-20" dirty="0">
                <a:latin typeface="+mj-lt"/>
                <a:cs typeface="Arial"/>
              </a:rPr>
              <a:t>Lifetime Warranty</a:t>
            </a:r>
            <a:endParaRPr sz="1500" dirty="0">
              <a:latin typeface="+mj-lt"/>
              <a:cs typeface="Arial"/>
            </a:endParaRPr>
          </a:p>
        </p:txBody>
      </p:sp>
      <p:pic>
        <p:nvPicPr>
          <p:cNvPr id="7" name="Picture 6" descr="A picture containing kitchenware, pot, pan&#10;&#10;Description automatically generated">
            <a:extLst>
              <a:ext uri="{FF2B5EF4-FFF2-40B4-BE49-F238E27FC236}">
                <a16:creationId xmlns:a16="http://schemas.microsoft.com/office/drawing/2014/main" id="{D7A5E37A-8B72-49AF-B68D-5F19BD37D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166258"/>
            <a:ext cx="5676331" cy="472606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C5F2EBC-D0D8-474C-87EB-A389A1FE2F0E}"/>
              </a:ext>
            </a:extLst>
          </p:cNvPr>
          <p:cNvSpPr txBox="1"/>
          <p:nvPr/>
        </p:nvSpPr>
        <p:spPr>
          <a:xfrm>
            <a:off x="2971800" y="4871384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$229.95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 Now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3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35677" y="5736563"/>
            <a:ext cx="15144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latin typeface="Arial"/>
                <a:cs typeface="Arial"/>
              </a:rPr>
              <a:t>Available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Now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138" y="576453"/>
            <a:ext cx="988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/>
              <a:t>Matte White Stainless Open Stock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7848600" y="4465192"/>
            <a:ext cx="254571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2C3B4E"/>
                </a:solidFill>
                <a:latin typeface="Arial Black"/>
                <a:ea typeface="+mj-ea"/>
              </a:rPr>
              <a:t>MW8922-20NS</a:t>
            </a:r>
            <a:endParaRPr lang="en-US" sz="1600" dirty="0">
              <a:solidFill>
                <a:srgbClr val="2C3B4E"/>
              </a:solidFill>
              <a:latin typeface="Arial"/>
              <a:ea typeface="+mj-ea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+mj-lt"/>
                <a:cs typeface="Arial"/>
              </a:rPr>
              <a:t>8″ Nonstick Skillet</a:t>
            </a: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+mj-lt"/>
                <a:cs typeface="Arial"/>
              </a:rPr>
              <a:t>UPP Retail: N/A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2443" y="4442879"/>
            <a:ext cx="2825115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C3B4E"/>
                </a:solidFill>
                <a:latin typeface="Arial Black"/>
                <a:ea typeface="+mj-ea"/>
              </a:rPr>
              <a:t>MW8926-30SD</a:t>
            </a:r>
            <a:endParaRPr lang="en-US" sz="1600" spc="-30" dirty="0">
              <a:solidFill>
                <a:srgbClr val="2C3B4E"/>
              </a:solidFill>
              <a:latin typeface="Arial"/>
              <a:ea typeface="+mj-ea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+mn-lt"/>
                <a:cs typeface="Arial"/>
              </a:rPr>
              <a:t>12</a:t>
            </a:r>
            <a:r>
              <a:rPr sz="1600" spc="-30" dirty="0">
                <a:solidFill>
                  <a:srgbClr val="394043"/>
                </a:solidFill>
                <a:latin typeface="+mn-lt"/>
                <a:cs typeface="Arial"/>
              </a:rPr>
              <a:t>″</a:t>
            </a:r>
            <a:r>
              <a:rPr sz="1600" spc="-200" dirty="0">
                <a:solidFill>
                  <a:srgbClr val="394043"/>
                </a:solidFill>
                <a:latin typeface="+mn-lt"/>
                <a:cs typeface="Arial"/>
              </a:rPr>
              <a:t> </a:t>
            </a:r>
            <a:r>
              <a:rPr sz="1600" spc="-30" dirty="0">
                <a:latin typeface="+mn-lt"/>
                <a:cs typeface="Arial"/>
              </a:rPr>
              <a:t>All</a:t>
            </a:r>
            <a:r>
              <a:rPr sz="1600" spc="-10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Purpose </a:t>
            </a:r>
            <a:r>
              <a:rPr sz="1600" spc="-20" dirty="0">
                <a:latin typeface="+mn-lt"/>
                <a:cs typeface="Arial"/>
              </a:rPr>
              <a:t>Pan</a:t>
            </a:r>
            <a:r>
              <a:rPr sz="1600" spc="-9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with</a:t>
            </a:r>
            <a:r>
              <a:rPr sz="1600" spc="-60" dirty="0">
                <a:latin typeface="+mn-lt"/>
                <a:cs typeface="Arial"/>
              </a:rPr>
              <a:t> </a:t>
            </a:r>
            <a:r>
              <a:rPr sz="1600" spc="-10" dirty="0">
                <a:latin typeface="+mn-lt"/>
                <a:cs typeface="Arial"/>
              </a:rPr>
              <a:t>Cover</a:t>
            </a:r>
            <a:endParaRPr sz="16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45" dirty="0">
                <a:latin typeface="+mn-lt"/>
                <a:cs typeface="Arial"/>
              </a:rPr>
              <a:t>UPP</a:t>
            </a:r>
            <a:r>
              <a:rPr sz="1600" b="1" spc="-180" dirty="0">
                <a:latin typeface="+mn-lt"/>
                <a:cs typeface="Arial"/>
              </a:rPr>
              <a:t> </a:t>
            </a:r>
            <a:r>
              <a:rPr sz="1600" b="1" dirty="0">
                <a:latin typeface="+mn-lt"/>
                <a:cs typeface="Arial"/>
              </a:rPr>
              <a:t>Retail:</a:t>
            </a:r>
            <a:r>
              <a:rPr sz="1600" b="1" spc="-80" dirty="0">
                <a:latin typeface="+mn-lt"/>
                <a:cs typeface="Arial"/>
              </a:rPr>
              <a:t> </a:t>
            </a:r>
            <a:r>
              <a:rPr lang="en-US" sz="1600" b="1" spc="-25" dirty="0">
                <a:latin typeface="+mn-lt"/>
                <a:cs typeface="Arial"/>
              </a:rPr>
              <a:t>$44.95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6399" y="4483692"/>
            <a:ext cx="275336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dirty="0">
                <a:solidFill>
                  <a:srgbClr val="2C3B4E"/>
                </a:solidFill>
                <a:latin typeface="Arial Black"/>
                <a:ea typeface="+mj-ea"/>
              </a:rPr>
              <a:t>MW8935-24</a:t>
            </a:r>
            <a:endParaRPr lang="en-US" dirty="0">
              <a:solidFill>
                <a:srgbClr val="2C3B4E"/>
              </a:solidFill>
              <a:latin typeface="Arial Black"/>
              <a:ea typeface="+mj-ea"/>
            </a:endParaRPr>
          </a:p>
          <a:p>
            <a:pPr marL="12700" marR="5080">
              <a:spcBef>
                <a:spcPts val="95"/>
              </a:spcBef>
            </a:pPr>
            <a:r>
              <a:rPr sz="1600" spc="-10" dirty="0">
                <a:latin typeface="+mn-lt"/>
                <a:cs typeface="Arial"/>
              </a:rPr>
              <a:t>3 Qt. Chef’s Pan with Cover</a:t>
            </a:r>
          </a:p>
          <a:p>
            <a:pPr marL="12700"/>
            <a:r>
              <a:rPr sz="1600" b="1" spc="-25" dirty="0">
                <a:latin typeface="+mn-lt"/>
                <a:cs typeface="Arial"/>
              </a:rPr>
              <a:t>UPP Retail: $54.95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48600" y="1693910"/>
            <a:ext cx="3269298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C3B4E"/>
                </a:solidFill>
                <a:latin typeface="Arial Black"/>
                <a:ea typeface="+mj-ea"/>
              </a:rPr>
              <a:t>MW893545-24</a:t>
            </a:r>
            <a:endParaRPr lang="en-US" sz="1600" spc="-45" dirty="0">
              <a:solidFill>
                <a:srgbClr val="2C3B4E"/>
              </a:solidFill>
              <a:latin typeface="Arial"/>
              <a:ea typeface="+mj-ea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+mj-lt"/>
                <a:cs typeface="Arial"/>
              </a:rPr>
              <a:t>4.5</a:t>
            </a:r>
            <a:r>
              <a:rPr sz="1600" spc="-55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Qt.</a:t>
            </a:r>
            <a:r>
              <a:rPr sz="1600" spc="8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Dutch</a:t>
            </a:r>
            <a:r>
              <a:rPr lang="en-US" sz="1600" dirty="0">
                <a:latin typeface="+mj-lt"/>
                <a:cs typeface="Arial"/>
              </a:rPr>
              <a:t> </a:t>
            </a:r>
            <a:r>
              <a:rPr sz="1600" spc="-25" dirty="0">
                <a:latin typeface="+mj-lt"/>
                <a:cs typeface="Arial"/>
              </a:rPr>
              <a:t>Oven</a:t>
            </a:r>
            <a:r>
              <a:rPr sz="1600" spc="-90" dirty="0">
                <a:latin typeface="+mj-lt"/>
                <a:cs typeface="Arial"/>
              </a:rPr>
              <a:t> </a:t>
            </a:r>
            <a:r>
              <a:rPr sz="1600" dirty="0">
                <a:latin typeface="+mj-lt"/>
                <a:cs typeface="Arial"/>
              </a:rPr>
              <a:t>with</a:t>
            </a:r>
            <a:r>
              <a:rPr sz="1600" spc="-70" dirty="0">
                <a:latin typeface="+mj-lt"/>
                <a:cs typeface="Arial"/>
              </a:rPr>
              <a:t> </a:t>
            </a:r>
            <a:r>
              <a:rPr sz="1600" spc="-10" dirty="0">
                <a:latin typeface="+mj-lt"/>
                <a:cs typeface="Arial"/>
              </a:rPr>
              <a:t>Cover</a:t>
            </a:r>
            <a:endParaRPr sz="16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45" dirty="0">
                <a:latin typeface="+mj-lt"/>
                <a:cs typeface="Arial"/>
              </a:rPr>
              <a:t>UPP</a:t>
            </a:r>
            <a:r>
              <a:rPr sz="1600" b="1" spc="-180" dirty="0">
                <a:latin typeface="+mj-lt"/>
                <a:cs typeface="Arial"/>
              </a:rPr>
              <a:t> </a:t>
            </a:r>
            <a:r>
              <a:rPr sz="1600" b="1" dirty="0">
                <a:latin typeface="+mj-lt"/>
                <a:cs typeface="Arial"/>
              </a:rPr>
              <a:t>Retail:</a:t>
            </a:r>
            <a:r>
              <a:rPr sz="1600" b="1" spc="-80" dirty="0">
                <a:latin typeface="+mj-lt"/>
                <a:cs typeface="Arial"/>
              </a:rPr>
              <a:t> </a:t>
            </a:r>
            <a:r>
              <a:rPr sz="1600" b="1" spc="-10" dirty="0">
                <a:latin typeface="+mj-lt"/>
                <a:cs typeface="Arial"/>
              </a:rPr>
              <a:t>$49.95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8600" y="3031776"/>
            <a:ext cx="2817495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C3B4E"/>
                </a:solidFill>
                <a:latin typeface="Arial Black"/>
                <a:ea typeface="+mj-ea"/>
              </a:rPr>
              <a:t>MW8966-22</a:t>
            </a:r>
            <a:r>
              <a:rPr sz="1600" spc="-30" dirty="0">
                <a:latin typeface="Arial"/>
                <a:cs typeface="Arial"/>
              </a:rPr>
              <a:t> </a:t>
            </a:r>
            <a:endParaRPr lang="en-US" sz="1600" spc="-3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+mj-lt"/>
                <a:cs typeface="Arial"/>
              </a:rPr>
              <a:t>6 Qt. Stockpot w/ Cover</a:t>
            </a: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+mj-lt"/>
                <a:cs typeface="Arial"/>
              </a:rPr>
              <a:t>UPP Retail: $59.95</a:t>
            </a:r>
          </a:p>
        </p:txBody>
      </p:sp>
      <p:pic>
        <p:nvPicPr>
          <p:cNvPr id="18" name="Picture 17" descr="A picture containing bowl, kitchenware, white&#10;&#10;Description automatically generated">
            <a:extLst>
              <a:ext uri="{FF2B5EF4-FFF2-40B4-BE49-F238E27FC236}">
                <a16:creationId xmlns:a16="http://schemas.microsoft.com/office/drawing/2014/main" id="{49ADDFAA-D01F-4789-B8BD-39E9BA1AB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7833"/>
            <a:ext cx="2819400" cy="2819400"/>
          </a:xfrm>
          <a:prstGeom prst="rect">
            <a:avLst/>
          </a:prstGeom>
        </p:spPr>
      </p:pic>
      <p:pic>
        <p:nvPicPr>
          <p:cNvPr id="20" name="Picture 19" descr="A tea pot on a stove&#10;&#10;Description automatically generated with low confidence">
            <a:extLst>
              <a:ext uri="{FF2B5EF4-FFF2-40B4-BE49-F238E27FC236}">
                <a16:creationId xmlns:a16="http://schemas.microsoft.com/office/drawing/2014/main" id="{9A072643-8104-4622-8CFE-4A885C0C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50275"/>
            <a:ext cx="2826958" cy="28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2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264" y="3281171"/>
            <a:ext cx="5405614" cy="2723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8012" y="791416"/>
            <a:ext cx="10005952" cy="481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spc="-85" dirty="0" err="1"/>
              <a:t>G</a:t>
            </a:r>
            <a:r>
              <a:rPr lang="en-US" spc="-85" dirty="0" err="1"/>
              <a:t>reenchef</a:t>
            </a:r>
            <a:r>
              <a:rPr spc="-85" dirty="0"/>
              <a:t>®</a:t>
            </a:r>
            <a:r>
              <a:rPr spc="-95" dirty="0"/>
              <a:t> </a:t>
            </a:r>
            <a:r>
              <a:rPr spc="-70" dirty="0" err="1"/>
              <a:t>C</a:t>
            </a:r>
            <a:r>
              <a:rPr lang="en-US" spc="-70" dirty="0" err="1"/>
              <a:t>eramica</a:t>
            </a:r>
            <a:r>
              <a:rPr spc="-70" dirty="0"/>
              <a:t>®</a:t>
            </a:r>
            <a:r>
              <a:rPr spc="-270" dirty="0"/>
              <a:t> </a:t>
            </a:r>
            <a:r>
              <a:rPr lang="en-US" spc="-25" dirty="0"/>
              <a:t>XT Non-Stick Set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9114914" y="1408559"/>
            <a:ext cx="108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6C7585"/>
                </a:solidFill>
                <a:latin typeface="Arial"/>
                <a:cs typeface="Arial"/>
              </a:rPr>
              <a:t>53G-</a:t>
            </a:r>
            <a:r>
              <a:rPr sz="1800" b="1" spc="-20" dirty="0">
                <a:solidFill>
                  <a:srgbClr val="6C7585"/>
                </a:solidFill>
                <a:latin typeface="Arial"/>
                <a:cs typeface="Arial"/>
              </a:rPr>
              <a:t>13SG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248" y="1561499"/>
            <a:ext cx="4518025" cy="3238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50" b="1" spc="-10" dirty="0">
                <a:latin typeface="Arial"/>
                <a:cs typeface="Arial"/>
              </a:rPr>
              <a:t>Specifications: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3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1850" spc="-45" dirty="0">
                <a:latin typeface="Arial"/>
                <a:cs typeface="Arial"/>
              </a:rPr>
              <a:t>ForgedAluminum</a:t>
            </a:r>
            <a:r>
              <a:rPr sz="1850" spc="-3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Bodies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3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1850" spc="-50" dirty="0">
                <a:latin typeface="Arial"/>
                <a:cs typeface="Arial"/>
              </a:rPr>
              <a:t>Colored</a:t>
            </a:r>
            <a:r>
              <a:rPr sz="1850" spc="-19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Sage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Green</a:t>
            </a:r>
            <a:r>
              <a:rPr sz="1850" spc="-29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Exterior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204"/>
              </a:spcBef>
              <a:buClr>
                <a:srgbClr val="ACABAB"/>
              </a:buClr>
              <a:buSzPct val="94594"/>
              <a:buChar char="•"/>
              <a:tabLst>
                <a:tab pos="247015" algn="l"/>
                <a:tab pos="247650" algn="l"/>
              </a:tabLst>
            </a:pPr>
            <a:r>
              <a:rPr sz="1850" spc="-45" dirty="0">
                <a:latin typeface="Arial"/>
                <a:cs typeface="Arial"/>
              </a:rPr>
              <a:t>Exclusive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Ceramica®</a:t>
            </a:r>
            <a:r>
              <a:rPr sz="1850" spc="-215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XT</a:t>
            </a:r>
            <a:r>
              <a:rPr sz="1850" spc="-21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Nonstick</a:t>
            </a:r>
            <a:r>
              <a:rPr sz="1850" spc="-29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Interiors</a:t>
            </a:r>
            <a:endParaRPr sz="1850" dirty="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  <a:spcBef>
                <a:spcPts val="395"/>
              </a:spcBef>
            </a:pPr>
            <a:r>
              <a:rPr sz="1850" spc="-60" dirty="0">
                <a:latin typeface="Arial"/>
                <a:cs typeface="Arial"/>
              </a:rPr>
              <a:t>(titanium</a:t>
            </a:r>
            <a:r>
              <a:rPr sz="1850" spc="-5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reinforcedceramic)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505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1850" spc="-50" dirty="0">
                <a:latin typeface="Arial"/>
                <a:cs typeface="Arial"/>
              </a:rPr>
              <a:t>Recycled</a:t>
            </a:r>
            <a:r>
              <a:rPr sz="1850" spc="-160" dirty="0">
                <a:latin typeface="Arial"/>
                <a:cs typeface="Arial"/>
              </a:rPr>
              <a:t> </a:t>
            </a:r>
            <a:r>
              <a:rPr sz="1850" spc="-60" dirty="0">
                <a:latin typeface="Arial"/>
                <a:cs typeface="Arial"/>
              </a:rPr>
              <a:t>Stainless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Steel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Handles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3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1850" spc="-640" dirty="0">
                <a:latin typeface="Arial"/>
                <a:cs typeface="Arial"/>
              </a:rPr>
              <a:t>T</a:t>
            </a:r>
            <a:r>
              <a:rPr sz="1850" spc="-30" dirty="0">
                <a:latin typeface="Arial"/>
                <a:cs typeface="Arial"/>
              </a:rPr>
              <a:t>e</a:t>
            </a:r>
            <a:r>
              <a:rPr sz="1850" spc="-170" dirty="0">
                <a:latin typeface="Arial"/>
                <a:cs typeface="Arial"/>
              </a:rPr>
              <a:t>m</a:t>
            </a:r>
            <a:r>
              <a:rPr sz="1850" spc="-100" dirty="0">
                <a:latin typeface="Arial"/>
                <a:cs typeface="Arial"/>
              </a:rPr>
              <a:t>p</a:t>
            </a:r>
            <a:r>
              <a:rPr sz="1850" spc="-45" dirty="0">
                <a:latin typeface="Arial"/>
                <a:cs typeface="Arial"/>
              </a:rPr>
              <a:t>e</a:t>
            </a:r>
            <a:r>
              <a:rPr sz="1850" spc="-60" dirty="0">
                <a:latin typeface="Arial"/>
                <a:cs typeface="Arial"/>
              </a:rPr>
              <a:t>r</a:t>
            </a:r>
            <a:r>
              <a:rPr sz="1850" spc="-55" dirty="0">
                <a:latin typeface="Arial"/>
                <a:cs typeface="Arial"/>
              </a:rPr>
              <a:t>e</a:t>
            </a:r>
            <a:r>
              <a:rPr sz="1850" spc="-15" dirty="0">
                <a:latin typeface="Arial"/>
                <a:cs typeface="Arial"/>
              </a:rPr>
              <a:t>d</a:t>
            </a:r>
            <a:r>
              <a:rPr sz="1850" spc="-220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Glass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Lids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3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1850" spc="-60" dirty="0">
                <a:latin typeface="Arial"/>
                <a:cs typeface="Arial"/>
              </a:rPr>
              <a:t>Bamboo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Kitchen</a:t>
            </a:r>
            <a:r>
              <a:rPr sz="1850" spc="-225" dirty="0">
                <a:latin typeface="Arial"/>
                <a:cs typeface="Arial"/>
              </a:rPr>
              <a:t> </a:t>
            </a:r>
            <a:r>
              <a:rPr sz="1850" spc="-635" dirty="0">
                <a:latin typeface="Arial"/>
                <a:cs typeface="Arial"/>
              </a:rPr>
              <a:t>T</a:t>
            </a:r>
            <a:r>
              <a:rPr sz="1850" spc="-25" dirty="0">
                <a:latin typeface="Arial"/>
                <a:cs typeface="Arial"/>
              </a:rPr>
              <a:t>oo</a:t>
            </a:r>
            <a:r>
              <a:rPr sz="1850" spc="-140" dirty="0">
                <a:latin typeface="Arial"/>
                <a:cs typeface="Arial"/>
              </a:rPr>
              <a:t>l</a:t>
            </a:r>
            <a:r>
              <a:rPr sz="1850" spc="-10" dirty="0">
                <a:latin typeface="Arial"/>
                <a:cs typeface="Arial"/>
              </a:rPr>
              <a:t>s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Included</a:t>
            </a:r>
            <a:endParaRPr sz="185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ACABAB"/>
              </a:buClr>
              <a:buSzPct val="97297"/>
              <a:buChar char="•"/>
              <a:tabLst>
                <a:tab pos="247015" algn="l"/>
                <a:tab pos="247650" algn="l"/>
              </a:tabLst>
            </a:pPr>
            <a:r>
              <a:rPr sz="1850" spc="-60" dirty="0">
                <a:latin typeface="Arial"/>
                <a:cs typeface="Arial"/>
              </a:rPr>
              <a:t>Packaging:</a:t>
            </a:r>
            <a:r>
              <a:rPr sz="1850" spc="-80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Recycled</a:t>
            </a:r>
            <a:r>
              <a:rPr sz="1850" spc="-12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Materials</a:t>
            </a:r>
            <a:endParaRPr sz="1850" dirty="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  <a:spcBef>
                <a:spcPts val="395"/>
              </a:spcBef>
            </a:pPr>
            <a:r>
              <a:rPr sz="1850" dirty="0">
                <a:latin typeface="Arial"/>
                <a:cs typeface="Arial"/>
              </a:rPr>
              <a:t>&amp;</a:t>
            </a:r>
            <a:r>
              <a:rPr sz="1850" spc="-65" dirty="0">
                <a:latin typeface="Arial"/>
                <a:cs typeface="Arial"/>
              </a:rPr>
              <a:t> </a:t>
            </a:r>
            <a:r>
              <a:rPr sz="1850" spc="-45" dirty="0">
                <a:latin typeface="Arial"/>
                <a:cs typeface="Arial"/>
              </a:rPr>
              <a:t>Printed</a:t>
            </a:r>
            <a:r>
              <a:rPr sz="1850" spc="-2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-35" dirty="0">
                <a:latin typeface="Arial"/>
                <a:cs typeface="Arial"/>
              </a:rPr>
              <a:t> Soy</a:t>
            </a:r>
            <a:r>
              <a:rPr sz="1850" spc="-15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Ink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14914" y="1664150"/>
            <a:ext cx="2554605" cy="195198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b="1" spc="-40" dirty="0">
                <a:latin typeface="Arial"/>
                <a:cs typeface="Arial"/>
              </a:rPr>
              <a:t>13-</a:t>
            </a:r>
            <a:r>
              <a:rPr sz="1600" b="1" dirty="0">
                <a:latin typeface="Arial"/>
                <a:cs typeface="Arial"/>
              </a:rPr>
              <a:t>Pc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Set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spc="-20" dirty="0">
                <a:latin typeface="Arial"/>
                <a:cs typeface="Arial"/>
              </a:rPr>
              <a:t>1.5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Qt.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Saucepan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Cover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latin typeface="Arial"/>
                <a:cs typeface="Arial"/>
              </a:rPr>
              <a:t>2.5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Qt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Saucepan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Cover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Qt.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Sauté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Cover</a:t>
            </a:r>
            <a:endParaRPr sz="1600" dirty="0">
              <a:latin typeface="Arial"/>
              <a:cs typeface="Arial"/>
            </a:endParaRPr>
          </a:p>
          <a:p>
            <a:pPr marL="12700" marR="203200">
              <a:lnSpc>
                <a:spcPts val="2720"/>
              </a:lnSpc>
              <a:spcBef>
                <a:spcPts val="35"/>
              </a:spcBef>
            </a:pPr>
            <a:r>
              <a:rPr sz="1600" dirty="0">
                <a:latin typeface="Arial"/>
                <a:cs typeface="Arial"/>
              </a:rPr>
              <a:t>6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Qt.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Stockpot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Cover </a:t>
            </a:r>
            <a:r>
              <a:rPr sz="1600" dirty="0">
                <a:latin typeface="Arial"/>
                <a:cs typeface="Arial"/>
              </a:rPr>
              <a:t>8</a:t>
            </a:r>
            <a:r>
              <a:rPr sz="1600" dirty="0">
                <a:solidFill>
                  <a:srgbClr val="394043"/>
                </a:solidFill>
                <a:latin typeface="Arial"/>
                <a:cs typeface="Arial"/>
              </a:rPr>
              <a:t>″</a:t>
            </a:r>
            <a:r>
              <a:rPr sz="1600" spc="-60" dirty="0">
                <a:solidFill>
                  <a:srgbClr val="3940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Skillet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4914" y="3764241"/>
            <a:ext cx="2061845" cy="12617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spc="-25" dirty="0">
                <a:latin typeface="Arial"/>
                <a:cs typeface="Arial"/>
              </a:rPr>
              <a:t>10</a:t>
            </a:r>
            <a:r>
              <a:rPr sz="1600" spc="-25" dirty="0">
                <a:solidFill>
                  <a:srgbClr val="394043"/>
                </a:solidFill>
                <a:latin typeface="Arial"/>
                <a:cs typeface="Arial"/>
              </a:rPr>
              <a:t>″</a:t>
            </a:r>
            <a:r>
              <a:rPr sz="1600" spc="-90" dirty="0">
                <a:solidFill>
                  <a:srgbClr val="3940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Skillet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30" dirty="0">
                <a:latin typeface="Arial"/>
                <a:cs typeface="Arial"/>
              </a:rPr>
              <a:t>Bamboo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Spoon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40" dirty="0">
                <a:latin typeface="Arial"/>
                <a:cs typeface="Arial"/>
              </a:rPr>
              <a:t>Bamboo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Slotted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Spoon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30" dirty="0">
                <a:latin typeface="Arial"/>
                <a:cs typeface="Arial"/>
              </a:rPr>
              <a:t>Bamboo </a:t>
            </a:r>
            <a:r>
              <a:rPr sz="1600" spc="-25" dirty="0">
                <a:latin typeface="Arial"/>
                <a:cs typeface="Arial"/>
              </a:rPr>
              <a:t>Slotted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Turner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45FF14F-33BB-43A9-8352-FAE551D596DC}"/>
              </a:ext>
            </a:extLst>
          </p:cNvPr>
          <p:cNvSpPr txBox="1"/>
          <p:nvPr/>
        </p:nvSpPr>
        <p:spPr>
          <a:xfrm>
            <a:off x="1160691" y="5025986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$179.95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55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734" y="733392"/>
            <a:ext cx="93963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60" dirty="0"/>
              <a:t>Classic Cast Iron 2-in-1 Multipurpose Set </a:t>
            </a:r>
            <a:endParaRPr sz="2400"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85800" y="894079"/>
            <a:ext cx="5706110" cy="38023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869"/>
              </a:spcBef>
            </a:pPr>
            <a:r>
              <a:rPr sz="2000" b="1" spc="-60" dirty="0">
                <a:solidFill>
                  <a:srgbClr val="6C7585"/>
                </a:solidFill>
                <a:latin typeface="Arial"/>
                <a:cs typeface="Arial"/>
              </a:rPr>
              <a:t>CI5528-</a:t>
            </a:r>
            <a:r>
              <a:rPr sz="2000" b="1" spc="-25" dirty="0">
                <a:solidFill>
                  <a:srgbClr val="6C7585"/>
                </a:solidFill>
                <a:latin typeface="Arial"/>
                <a:cs typeface="Arial"/>
              </a:rPr>
              <a:t>2SG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b="1" spc="-10" dirty="0">
                <a:latin typeface="Arial"/>
                <a:cs typeface="Arial"/>
              </a:rPr>
              <a:t>Specifications:</a:t>
            </a:r>
            <a:endParaRPr sz="200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805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lang="en-US" sz="2000" spc="-10" dirty="0">
                <a:latin typeface="Arial"/>
                <a:cs typeface="Arial"/>
              </a:rPr>
              <a:t>4 Qt. All Purpose Pan</a:t>
            </a:r>
          </a:p>
          <a:p>
            <a:pPr marL="247015" indent="-234950">
              <a:spcBef>
                <a:spcPts val="805"/>
              </a:spcBef>
              <a:buClr>
                <a:srgbClr val="ACABAB"/>
              </a:buClr>
              <a:buFontTx/>
              <a:buChar char="•"/>
              <a:tabLst>
                <a:tab pos="247015" algn="l"/>
                <a:tab pos="247650" algn="l"/>
              </a:tabLst>
            </a:pPr>
            <a:r>
              <a:rPr lang="en-US" sz="2000" spc="-80" dirty="0">
                <a:latin typeface="Arial"/>
                <a:cs typeface="Arial"/>
              </a:rPr>
              <a:t>11</a:t>
            </a:r>
            <a:r>
              <a:rPr lang="en-US" sz="2000" spc="-80" dirty="0">
                <a:solidFill>
                  <a:srgbClr val="394043"/>
                </a:solidFill>
                <a:latin typeface="Arial"/>
                <a:cs typeface="Arial"/>
              </a:rPr>
              <a:t>″</a:t>
            </a:r>
            <a:r>
              <a:rPr lang="en-US" sz="2000" spc="-280" dirty="0">
                <a:solidFill>
                  <a:srgbClr val="394043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Round</a:t>
            </a:r>
            <a:r>
              <a:rPr lang="en-US" sz="2000" spc="-1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Grill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Pan</a:t>
            </a:r>
            <a:r>
              <a:rPr lang="en-US" sz="2000" spc="-9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(can</a:t>
            </a:r>
            <a:r>
              <a:rPr lang="en-US" sz="2000" spc="-9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used</a:t>
            </a:r>
            <a:r>
              <a:rPr lang="en-US" sz="2000" spc="-1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</a:t>
            </a:r>
            <a:r>
              <a:rPr lang="en-US" sz="2000" spc="-10" dirty="0">
                <a:latin typeface="Arial"/>
                <a:cs typeface="Arial"/>
              </a:rPr>
              <a:t> cover) Compatible</a:t>
            </a:r>
            <a:r>
              <a:rPr lang="en-US" sz="2000" spc="-28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all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Stovetops </a:t>
            </a:r>
            <a:r>
              <a:rPr lang="en-US" sz="2000" dirty="0">
                <a:latin typeface="Arial"/>
                <a:cs typeface="Arial"/>
              </a:rPr>
              <a:t>Including</a:t>
            </a:r>
            <a:r>
              <a:rPr lang="en-US" sz="2000" spc="-12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Induction</a:t>
            </a:r>
          </a:p>
          <a:p>
            <a:pPr marL="247015" indent="-234950">
              <a:spcBef>
                <a:spcPts val="805"/>
              </a:spcBef>
              <a:buClr>
                <a:srgbClr val="ACABAB"/>
              </a:buClr>
              <a:buFontTx/>
              <a:buChar char="•"/>
              <a:tabLst>
                <a:tab pos="247015" algn="l"/>
                <a:tab pos="247650" algn="l"/>
              </a:tabLst>
            </a:pPr>
            <a:r>
              <a:rPr lang="en-US" sz="2000" spc="-10" dirty="0">
                <a:latin typeface="Arial"/>
                <a:cs typeface="Arial"/>
              </a:rPr>
              <a:t>Durable</a:t>
            </a:r>
            <a:r>
              <a:rPr lang="en-US" sz="2000" spc="-1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Cast</a:t>
            </a:r>
            <a:r>
              <a:rPr lang="en-US" sz="2000" spc="-1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Iron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Construction</a:t>
            </a:r>
            <a:endParaRPr sz="200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2000" spc="-10" dirty="0">
                <a:latin typeface="Arial"/>
                <a:cs typeface="Arial"/>
              </a:rPr>
              <a:t>Porcelain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Enamel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Interior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Exterior</a:t>
            </a:r>
            <a:endParaRPr sz="200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2000" dirty="0">
                <a:latin typeface="Arial"/>
                <a:cs typeface="Arial"/>
              </a:rPr>
              <a:t>Dishwasher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Safe</a:t>
            </a:r>
            <a:endParaRPr sz="2000" dirty="0">
              <a:latin typeface="Arial"/>
              <a:cs typeface="Arial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ACABAB"/>
              </a:buClr>
              <a:buChar char="•"/>
              <a:tabLst>
                <a:tab pos="247015" algn="l"/>
                <a:tab pos="247650" algn="l"/>
              </a:tabLst>
            </a:pPr>
            <a:r>
              <a:rPr sz="2000" spc="-10" dirty="0">
                <a:latin typeface="Arial"/>
                <a:cs typeface="Arial"/>
              </a:rPr>
              <a:t>Lifetime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Warranty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23701" y="2306321"/>
            <a:ext cx="8575675" cy="3657600"/>
            <a:chOff x="3139440" y="2397252"/>
            <a:chExt cx="8575675" cy="36576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40" y="3566160"/>
              <a:ext cx="4552175" cy="2438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1628" y="4419600"/>
              <a:ext cx="4023359" cy="1635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1640" y="2773692"/>
              <a:ext cx="4023346" cy="1534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944" y="2702052"/>
              <a:ext cx="3002267" cy="14889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3139" y="2662428"/>
              <a:ext cx="2554223" cy="11155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679" y="2397252"/>
              <a:ext cx="3073895" cy="1712975"/>
            </a:xfrm>
            <a:prstGeom prst="rect">
              <a:avLst/>
            </a:prstGeom>
          </p:spPr>
        </p:pic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BCA323BB-D08B-47A6-A33D-64D7B1942676}"/>
              </a:ext>
            </a:extLst>
          </p:cNvPr>
          <p:cNvSpPr txBox="1"/>
          <p:nvPr/>
        </p:nvSpPr>
        <p:spPr>
          <a:xfrm>
            <a:off x="991044" y="4778612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$79.95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93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597" y="1021360"/>
            <a:ext cx="4186415" cy="23774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8176" y="656671"/>
            <a:ext cx="9298940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250" spc="-30" dirty="0"/>
              <a:t>Chef’s Classic™ 6 Qt. Stainless Steel Pasta Pot w/ Straining Cover</a:t>
            </a:r>
            <a:endParaRPr sz="2250" dirty="0"/>
          </a:p>
        </p:txBody>
      </p:sp>
      <p:sp>
        <p:nvSpPr>
          <p:cNvPr id="6" name="object 6"/>
          <p:cNvSpPr txBox="1"/>
          <p:nvPr/>
        </p:nvSpPr>
        <p:spPr>
          <a:xfrm>
            <a:off x="722936" y="1453515"/>
            <a:ext cx="6277867" cy="31547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240"/>
              </a:spcBef>
            </a:pPr>
            <a:r>
              <a:rPr sz="2800" b="1" spc="-70" dirty="0">
                <a:solidFill>
                  <a:srgbClr val="6C7585"/>
                </a:solidFill>
                <a:latin typeface="+mn-lt"/>
                <a:cs typeface="Arial"/>
              </a:rPr>
              <a:t>766S-</a:t>
            </a:r>
            <a:r>
              <a:rPr sz="2800" b="1" spc="-25" dirty="0">
                <a:solidFill>
                  <a:srgbClr val="6C7585"/>
                </a:solidFill>
                <a:latin typeface="+mn-lt"/>
                <a:cs typeface="Arial"/>
              </a:rPr>
              <a:t>22</a:t>
            </a:r>
            <a:endParaRPr sz="2800" dirty="0">
              <a:latin typeface="+mn-lt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825"/>
              </a:spcBef>
            </a:pPr>
            <a:r>
              <a:rPr sz="2000" b="1" spc="-10" dirty="0">
                <a:latin typeface="+mn-lt"/>
                <a:cs typeface="Arial"/>
              </a:rPr>
              <a:t>Specifications:</a:t>
            </a:r>
            <a:endParaRPr sz="2000" dirty="0">
              <a:latin typeface="+mn-lt"/>
              <a:cs typeface="Arial"/>
            </a:endParaRPr>
          </a:p>
          <a:p>
            <a:pPr marL="279400" indent="-236854">
              <a:lnSpc>
                <a:spcPct val="100000"/>
              </a:lnSpc>
              <a:spcBef>
                <a:spcPts val="395"/>
              </a:spcBef>
              <a:buClr>
                <a:srgbClr val="ACABAB"/>
              </a:buClr>
              <a:buChar char="•"/>
              <a:tabLst>
                <a:tab pos="278765" algn="l"/>
                <a:tab pos="279400" algn="l"/>
              </a:tabLst>
            </a:pPr>
            <a:r>
              <a:rPr sz="2000" spc="-10" dirty="0">
                <a:latin typeface="+mn-lt"/>
                <a:cs typeface="Arial"/>
              </a:rPr>
              <a:t>Stainless</a:t>
            </a:r>
            <a:r>
              <a:rPr sz="2000" spc="-19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Steel</a:t>
            </a:r>
            <a:r>
              <a:rPr sz="2000" spc="55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Construction</a:t>
            </a:r>
            <a:endParaRPr sz="2000" dirty="0">
              <a:latin typeface="+mn-lt"/>
              <a:cs typeface="Arial"/>
            </a:endParaRPr>
          </a:p>
          <a:p>
            <a:pPr marL="279400" indent="-236854">
              <a:lnSpc>
                <a:spcPct val="100000"/>
              </a:lnSpc>
              <a:spcBef>
                <a:spcPts val="395"/>
              </a:spcBef>
              <a:buClr>
                <a:srgbClr val="ACABAB"/>
              </a:buClr>
              <a:buChar char="•"/>
              <a:tabLst>
                <a:tab pos="278765" algn="l"/>
                <a:tab pos="279400" algn="l"/>
              </a:tabLst>
            </a:pPr>
            <a:r>
              <a:rPr sz="2000" spc="-15" dirty="0">
                <a:latin typeface="+mn-lt"/>
                <a:cs typeface="Arial"/>
              </a:rPr>
              <a:t>Easy-to-</a:t>
            </a:r>
            <a:r>
              <a:rPr sz="2000" dirty="0">
                <a:latin typeface="+mn-lt"/>
                <a:cs typeface="Arial"/>
              </a:rPr>
              <a:t>Use</a:t>
            </a:r>
            <a:r>
              <a:rPr sz="2000" spc="-2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–</a:t>
            </a:r>
            <a:r>
              <a:rPr sz="2000" spc="-4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Boil</a:t>
            </a:r>
            <a:r>
              <a:rPr sz="2000" spc="-2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&amp;</a:t>
            </a:r>
            <a:r>
              <a:rPr sz="2000" spc="-10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Strain</a:t>
            </a:r>
            <a:r>
              <a:rPr sz="2000" spc="-4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in</a:t>
            </a:r>
            <a:r>
              <a:rPr sz="2000" spc="-80" dirty="0">
                <a:latin typeface="+mn-lt"/>
                <a:cs typeface="Arial"/>
              </a:rPr>
              <a:t> </a:t>
            </a:r>
            <a:r>
              <a:rPr sz="2000" spc="-20" dirty="0">
                <a:latin typeface="+mn-lt"/>
                <a:cs typeface="Arial"/>
              </a:rPr>
              <a:t>One!</a:t>
            </a:r>
            <a:endParaRPr sz="2000" dirty="0">
              <a:latin typeface="+mn-lt"/>
              <a:cs typeface="Arial"/>
            </a:endParaRPr>
          </a:p>
          <a:p>
            <a:pPr marL="736600" marR="5080" lvl="1" indent="-233679">
              <a:lnSpc>
                <a:spcPct val="100000"/>
              </a:lnSpc>
              <a:spcBef>
                <a:spcPts val="409"/>
              </a:spcBef>
              <a:buClr>
                <a:srgbClr val="ACABAB"/>
              </a:buClr>
              <a:buChar char="•"/>
              <a:tabLst>
                <a:tab pos="735965" algn="l"/>
                <a:tab pos="736600" algn="l"/>
              </a:tabLst>
            </a:pPr>
            <a:r>
              <a:rPr sz="2000" spc="-30" dirty="0">
                <a:latin typeface="+mn-lt"/>
                <a:cs typeface="Arial"/>
              </a:rPr>
              <a:t>Offers</a:t>
            </a:r>
            <a:r>
              <a:rPr sz="2000" spc="-10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Convenience</a:t>
            </a:r>
            <a:r>
              <a:rPr sz="2000" spc="-1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–</a:t>
            </a:r>
            <a:r>
              <a:rPr sz="2000" spc="7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Eliminatesneed</a:t>
            </a:r>
            <a:r>
              <a:rPr sz="2000" spc="35" dirty="0">
                <a:latin typeface="+mn-lt"/>
                <a:cs typeface="Arial"/>
              </a:rPr>
              <a:t> </a:t>
            </a:r>
            <a:r>
              <a:rPr sz="2000" spc="-25" dirty="0">
                <a:latin typeface="+mn-lt"/>
                <a:cs typeface="Arial"/>
              </a:rPr>
              <a:t>for </a:t>
            </a:r>
            <a:r>
              <a:rPr sz="2000" dirty="0">
                <a:latin typeface="+mn-lt"/>
                <a:cs typeface="Arial"/>
              </a:rPr>
              <a:t>a</a:t>
            </a:r>
            <a:r>
              <a:rPr sz="2000" spc="-5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colander</a:t>
            </a:r>
            <a:endParaRPr sz="2000" dirty="0">
              <a:latin typeface="+mn-lt"/>
              <a:cs typeface="Arial"/>
            </a:endParaRPr>
          </a:p>
          <a:p>
            <a:pPr marL="279400" marR="469900" indent="-234950">
              <a:lnSpc>
                <a:spcPct val="100000"/>
              </a:lnSpc>
              <a:spcBef>
                <a:spcPts val="395"/>
              </a:spcBef>
              <a:buClr>
                <a:srgbClr val="ACABAB"/>
              </a:buClr>
              <a:buChar char="•"/>
              <a:tabLst>
                <a:tab pos="278765" algn="l"/>
                <a:tab pos="279400" algn="l"/>
              </a:tabLst>
            </a:pPr>
            <a:r>
              <a:rPr sz="2000" spc="-10" dirty="0">
                <a:latin typeface="+mn-lt"/>
                <a:cs typeface="Arial"/>
              </a:rPr>
              <a:t>Uniquely</a:t>
            </a:r>
            <a:r>
              <a:rPr sz="2000" spc="-1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Designed</a:t>
            </a:r>
            <a:r>
              <a:rPr sz="2000" spc="-70" dirty="0">
                <a:latin typeface="+mn-lt"/>
                <a:cs typeface="Arial"/>
              </a:rPr>
              <a:t> </a:t>
            </a:r>
            <a:r>
              <a:rPr sz="2000" spc="-20" dirty="0">
                <a:latin typeface="+mn-lt"/>
                <a:cs typeface="Arial"/>
              </a:rPr>
              <a:t>Straining</a:t>
            </a:r>
            <a:r>
              <a:rPr sz="2000" spc="-7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Lid</a:t>
            </a:r>
            <a:r>
              <a:rPr sz="2000" spc="-3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Securely Fastens</a:t>
            </a:r>
            <a:endParaRPr sz="2000" dirty="0">
              <a:latin typeface="+mn-lt"/>
              <a:cs typeface="Arial"/>
            </a:endParaRPr>
          </a:p>
          <a:p>
            <a:pPr marL="279400" indent="-236854">
              <a:lnSpc>
                <a:spcPct val="100000"/>
              </a:lnSpc>
              <a:spcBef>
                <a:spcPts val="395"/>
              </a:spcBef>
              <a:buClr>
                <a:srgbClr val="ACABAB"/>
              </a:buClr>
              <a:buChar char="•"/>
              <a:tabLst>
                <a:tab pos="278765" algn="l"/>
                <a:tab pos="279400" algn="l"/>
              </a:tabLst>
            </a:pPr>
            <a:r>
              <a:rPr sz="2000" spc="-10" dirty="0">
                <a:latin typeface="+mn-lt"/>
                <a:cs typeface="Arial"/>
              </a:rPr>
              <a:t>Measurement</a:t>
            </a:r>
            <a:r>
              <a:rPr sz="2000" spc="-305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Markings</a:t>
            </a:r>
            <a:r>
              <a:rPr sz="2000" spc="-16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in</a:t>
            </a:r>
            <a:r>
              <a:rPr sz="2000" spc="-4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Cups</a:t>
            </a:r>
            <a:r>
              <a:rPr sz="2000" spc="8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and</a:t>
            </a:r>
            <a:r>
              <a:rPr sz="2000" spc="-5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Liters</a:t>
            </a:r>
            <a:endParaRPr sz="2000" dirty="0">
              <a:latin typeface="+mn-lt"/>
              <a:cs typeface="Arial"/>
            </a:endParaRPr>
          </a:p>
          <a:p>
            <a:pPr marL="279400" marR="723265" indent="-234950">
              <a:lnSpc>
                <a:spcPct val="100000"/>
              </a:lnSpc>
              <a:spcBef>
                <a:spcPts val="409"/>
              </a:spcBef>
              <a:buClr>
                <a:srgbClr val="ACABAB"/>
              </a:buClr>
              <a:buChar char="•"/>
              <a:tabLst>
                <a:tab pos="278765" algn="l"/>
                <a:tab pos="279400" algn="l"/>
              </a:tabLst>
            </a:pPr>
            <a:r>
              <a:rPr sz="2000" spc="-10" dirty="0">
                <a:latin typeface="+mn-lt"/>
                <a:cs typeface="Arial"/>
              </a:rPr>
              <a:t>Compatible</a:t>
            </a:r>
            <a:r>
              <a:rPr sz="2000" spc="-25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with</a:t>
            </a:r>
            <a:r>
              <a:rPr sz="2000" spc="-32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All</a:t>
            </a:r>
            <a:r>
              <a:rPr sz="2000" spc="45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Stovetops</a:t>
            </a:r>
            <a:r>
              <a:rPr sz="2000" spc="15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Including Induction</a:t>
            </a:r>
            <a:endParaRPr sz="2000" dirty="0">
              <a:latin typeface="+mn-lt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600" y="1331257"/>
            <a:ext cx="1959850" cy="19598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5492" y="3444240"/>
            <a:ext cx="2743199" cy="2519171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843C0A8-353D-44B1-B416-6E802B1BCF63}"/>
              </a:ext>
            </a:extLst>
          </p:cNvPr>
          <p:cNvSpPr txBox="1"/>
          <p:nvPr/>
        </p:nvSpPr>
        <p:spPr>
          <a:xfrm>
            <a:off x="914400" y="4876800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$54.95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96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50F75469-4309-4C94-94BD-3EFDDA4D6B2E}"/>
              </a:ext>
            </a:extLst>
          </p:cNvPr>
          <p:cNvSpPr txBox="1"/>
          <p:nvPr/>
        </p:nvSpPr>
        <p:spPr>
          <a:xfrm>
            <a:off x="2323293" y="5520318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$24.95</a:t>
            </a:r>
          </a:p>
          <a:p>
            <a:pPr marL="12700" marR="5080" algn="ctr">
              <a:lnSpc>
                <a:spcPct val="127099"/>
              </a:lnSpc>
              <a:spcBef>
                <a:spcPts val="100"/>
              </a:spcBef>
            </a:pP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 Now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6" name="Picture 15" descr="A picture containing indoor, meal, kitchen appliance, food processor&#10;&#10;Description automatically generated">
            <a:extLst>
              <a:ext uri="{FF2B5EF4-FFF2-40B4-BE49-F238E27FC236}">
                <a16:creationId xmlns:a16="http://schemas.microsoft.com/office/drawing/2014/main" id="{FC465953-A879-48DA-B4D4-C97263C41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35" y="1411674"/>
            <a:ext cx="4114800" cy="411480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BEB454D5-C573-47EC-8775-78881D16D73C}"/>
              </a:ext>
            </a:extLst>
          </p:cNvPr>
          <p:cNvSpPr txBox="1">
            <a:spLocks/>
          </p:cNvSpPr>
          <p:nvPr/>
        </p:nvSpPr>
        <p:spPr>
          <a:xfrm>
            <a:off x="1786800" y="917135"/>
            <a:ext cx="31254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en-US" sz="2000" spc="-30" dirty="0"/>
              <a:t>Push Chopper</a:t>
            </a:r>
            <a:endParaRPr lang="en-US" sz="2000" dirty="0"/>
          </a:p>
        </p:txBody>
      </p:sp>
      <p:pic>
        <p:nvPicPr>
          <p:cNvPr id="3" name="Picture 2" descr="A picture containing indoor, kitchen, bowl, counter&#10;&#10;Description automatically generated">
            <a:extLst>
              <a:ext uri="{FF2B5EF4-FFF2-40B4-BE49-F238E27FC236}">
                <a16:creationId xmlns:a16="http://schemas.microsoft.com/office/drawing/2014/main" id="{53E0645A-BF7A-49AE-A43C-8104532D0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7" y="1492661"/>
            <a:ext cx="4027657" cy="4027657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B3068D0-9D15-4B41-A40E-AB3BC12CA0C1}"/>
              </a:ext>
            </a:extLst>
          </p:cNvPr>
          <p:cNvSpPr txBox="1">
            <a:spLocks/>
          </p:cNvSpPr>
          <p:nvPr/>
        </p:nvSpPr>
        <p:spPr>
          <a:xfrm>
            <a:off x="6074427" y="750916"/>
            <a:ext cx="5448935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2000" spc="-30" dirty="0"/>
              <a:t>Set of 3 Stainless Steel Mixing Bowls with Non-slip Base</a:t>
            </a:r>
          </a:p>
          <a:p>
            <a:br>
              <a:rPr lang="en-US" sz="2250" spc="-30" dirty="0"/>
            </a:br>
            <a:endParaRPr lang="en-US" sz="2250" spc="-3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A52F20E-4489-4A89-B87A-1C854BB446B2}"/>
              </a:ext>
            </a:extLst>
          </p:cNvPr>
          <p:cNvSpPr txBox="1"/>
          <p:nvPr/>
        </p:nvSpPr>
        <p:spPr>
          <a:xfrm>
            <a:off x="8003707" y="5520317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$39.95</a:t>
            </a:r>
          </a:p>
          <a:p>
            <a:pPr marL="12700" marR="5080" algn="ctr">
              <a:lnSpc>
                <a:spcPct val="127099"/>
              </a:lnSpc>
              <a:spcBef>
                <a:spcPts val="100"/>
              </a:spcBef>
            </a:pP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 Now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16A6BD6C-6088-4EB9-85F5-9C7D41629F4A}"/>
              </a:ext>
            </a:extLst>
          </p:cNvPr>
          <p:cNvGrpSpPr/>
          <p:nvPr/>
        </p:nvGrpSpPr>
        <p:grpSpPr>
          <a:xfrm>
            <a:off x="484459" y="514915"/>
            <a:ext cx="1669140" cy="786660"/>
            <a:chOff x="76196" y="22861"/>
            <a:chExt cx="1600835" cy="89154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ACF12DF-62FB-42E2-937C-871A3511BC18}"/>
                </a:ext>
              </a:extLst>
            </p:cNvPr>
            <p:cNvSpPr/>
            <p:nvPr/>
          </p:nvSpPr>
          <p:spPr>
            <a:xfrm>
              <a:off x="76196" y="22861"/>
              <a:ext cx="1600835" cy="891540"/>
            </a:xfrm>
            <a:custGeom>
              <a:avLst/>
              <a:gdLst/>
              <a:ahLst/>
              <a:cxnLst/>
              <a:rect l="l" t="t" r="r" b="b"/>
              <a:pathLst>
                <a:path w="1600835" h="891540">
                  <a:moveTo>
                    <a:pt x="800100" y="0"/>
                  </a:moveTo>
                  <a:lnTo>
                    <a:pt x="553694" y="176580"/>
                  </a:lnTo>
                  <a:lnTo>
                    <a:pt x="158470" y="176580"/>
                  </a:lnTo>
                  <a:lnTo>
                    <a:pt x="246418" y="396773"/>
                  </a:lnTo>
                  <a:lnTo>
                    <a:pt x="0" y="573354"/>
                  </a:lnTo>
                  <a:lnTo>
                    <a:pt x="356082" y="671347"/>
                  </a:lnTo>
                  <a:lnTo>
                    <a:pt x="444030" y="891539"/>
                  </a:lnTo>
                  <a:lnTo>
                    <a:pt x="800100" y="793546"/>
                  </a:lnTo>
                  <a:lnTo>
                    <a:pt x="1156182" y="891539"/>
                  </a:lnTo>
                  <a:lnTo>
                    <a:pt x="1244130" y="671347"/>
                  </a:lnTo>
                  <a:lnTo>
                    <a:pt x="1600212" y="573354"/>
                  </a:lnTo>
                  <a:lnTo>
                    <a:pt x="1353794" y="396773"/>
                  </a:lnTo>
                  <a:lnTo>
                    <a:pt x="1441729" y="176580"/>
                  </a:lnTo>
                  <a:lnTo>
                    <a:pt x="1046518" y="176580"/>
                  </a:lnTo>
                  <a:lnTo>
                    <a:pt x="8001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0822774-EBE3-4D73-B6C1-480F2DA7D4C0}"/>
                </a:ext>
              </a:extLst>
            </p:cNvPr>
            <p:cNvSpPr/>
            <p:nvPr/>
          </p:nvSpPr>
          <p:spPr>
            <a:xfrm>
              <a:off x="549808" y="228942"/>
              <a:ext cx="654050" cy="431800"/>
            </a:xfrm>
            <a:custGeom>
              <a:avLst/>
              <a:gdLst/>
              <a:ahLst/>
              <a:cxnLst/>
              <a:rect l="l" t="t" r="r" b="b"/>
              <a:pathLst>
                <a:path w="654050" h="431800">
                  <a:moveTo>
                    <a:pt x="653783" y="213360"/>
                  </a:moveTo>
                  <a:lnTo>
                    <a:pt x="530352" y="213360"/>
                  </a:lnTo>
                  <a:lnTo>
                    <a:pt x="530352" y="0"/>
                  </a:lnTo>
                  <a:lnTo>
                    <a:pt x="160020" y="0"/>
                  </a:lnTo>
                  <a:lnTo>
                    <a:pt x="160020" y="213360"/>
                  </a:lnTo>
                  <a:lnTo>
                    <a:pt x="0" y="213360"/>
                  </a:lnTo>
                  <a:lnTo>
                    <a:pt x="0" y="431292"/>
                  </a:lnTo>
                  <a:lnTo>
                    <a:pt x="653783" y="431292"/>
                  </a:lnTo>
                  <a:lnTo>
                    <a:pt x="653783" y="2133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algn="ctr"/>
              <a:r>
                <a:rPr lang="en-US" sz="1400" dirty="0"/>
                <a:t>Best</a:t>
              </a:r>
            </a:p>
            <a:p>
              <a:pPr algn="ctr"/>
              <a:r>
                <a:rPr lang="en-US" sz="1400" dirty="0"/>
                <a:t>Sellers</a:t>
              </a:r>
              <a:endParaRPr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4536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29602"/>
            <a:ext cx="445389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100"/>
              </a:spcBef>
            </a:pPr>
            <a:r>
              <a:rPr sz="2400" dirty="0"/>
              <a:t>GARLIC</a:t>
            </a:r>
            <a:r>
              <a:rPr sz="2400" spc="-55" dirty="0"/>
              <a:t> </a:t>
            </a:r>
            <a:r>
              <a:rPr sz="2400" dirty="0"/>
              <a:t>SLICER</a:t>
            </a:r>
            <a:r>
              <a:rPr sz="2400" spc="-75" dirty="0"/>
              <a:t> </a:t>
            </a:r>
            <a:r>
              <a:rPr sz="2400" dirty="0"/>
              <a:t>&amp;</a:t>
            </a:r>
            <a:r>
              <a:rPr sz="2400" spc="-160" dirty="0"/>
              <a:t> </a:t>
            </a:r>
            <a:r>
              <a:rPr sz="2400" spc="-65" dirty="0"/>
              <a:t>GRATER </a:t>
            </a:r>
            <a:r>
              <a:rPr sz="2400" spc="-30" dirty="0">
                <a:solidFill>
                  <a:srgbClr val="6C7585"/>
                </a:solidFill>
              </a:rPr>
              <a:t>CTG-</a:t>
            </a:r>
            <a:r>
              <a:rPr sz="2400" spc="-35" dirty="0">
                <a:solidFill>
                  <a:srgbClr val="6C7585"/>
                </a:solidFill>
              </a:rPr>
              <a:t>00-</a:t>
            </a:r>
            <a:r>
              <a:rPr sz="2400" spc="-25" dirty="0">
                <a:solidFill>
                  <a:srgbClr val="6C7585"/>
                </a:solidFill>
              </a:rPr>
              <a:t>GS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9903" y="1371600"/>
            <a:ext cx="4896611" cy="34244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780" y="1777376"/>
            <a:ext cx="10686415" cy="346761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4315" marR="8798560" indent="-234950" algn="r">
              <a:lnSpc>
                <a:spcPct val="100000"/>
              </a:lnSpc>
              <a:spcBef>
                <a:spcPts val="400"/>
              </a:spcBef>
              <a:buChar char="•"/>
              <a:tabLst>
                <a:tab pos="234315" algn="l"/>
                <a:tab pos="234950" algn="l"/>
              </a:tabLst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Cutting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options:</a:t>
            </a:r>
            <a:endParaRPr sz="1600" dirty="0">
              <a:latin typeface="Arial"/>
              <a:cs typeface="Arial"/>
            </a:endParaRPr>
          </a:p>
          <a:p>
            <a:pPr marL="233045" marR="8739505" lvl="1" indent="-233679" algn="r">
              <a:lnSpc>
                <a:spcPct val="100000"/>
              </a:lnSpc>
              <a:spcBef>
                <a:spcPts val="300"/>
              </a:spcBef>
              <a:buChar char="•"/>
              <a:tabLst>
                <a:tab pos="233045" algn="l"/>
                <a:tab pos="233679" algn="l"/>
              </a:tabLst>
            </a:pPr>
            <a:r>
              <a:rPr sz="1600" spc="-25" dirty="0">
                <a:latin typeface="Arial"/>
                <a:cs typeface="Arial"/>
              </a:rPr>
              <a:t>Slice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Grate</a:t>
            </a:r>
            <a:endParaRPr sz="160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7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20" dirty="0">
                <a:latin typeface="Arial"/>
                <a:cs typeface="Arial"/>
              </a:rPr>
              <a:t>Food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holder,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pusher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blade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added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safety</a:t>
            </a:r>
            <a:endParaRPr sz="160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80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25" dirty="0">
                <a:latin typeface="Arial"/>
                <a:cs typeface="Arial"/>
              </a:rPr>
              <a:t>Blades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constructed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durable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stainless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steel</a:t>
            </a:r>
            <a:endParaRPr lang="en-US" sz="160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80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30" dirty="0">
                <a:latin typeface="Arial"/>
                <a:cs typeface="Arial"/>
              </a:rPr>
              <a:t>Dishwasher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safe</a:t>
            </a:r>
            <a:endParaRPr sz="160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90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25" dirty="0">
                <a:latin typeface="Arial"/>
                <a:cs typeface="Arial"/>
              </a:rPr>
              <a:t>Lifetime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warranty</a:t>
            </a:r>
            <a:endParaRPr sz="160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7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35" dirty="0">
                <a:latin typeface="Arial"/>
                <a:cs typeface="Arial"/>
              </a:rPr>
              <a:t>Packaging: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header </a:t>
            </a:r>
            <a:r>
              <a:rPr sz="1600" spc="-20" dirty="0">
                <a:latin typeface="Arial"/>
                <a:cs typeface="Arial"/>
              </a:rPr>
              <a:t>card</a:t>
            </a:r>
            <a:endParaRPr lang="en-US" sz="1600" spc="-20" dirty="0">
              <a:latin typeface="Arial"/>
              <a:cs typeface="Arial"/>
            </a:endParaRPr>
          </a:p>
          <a:p>
            <a:pPr marL="329565" indent="-235585">
              <a:lnSpc>
                <a:spcPct val="100000"/>
              </a:lnSpc>
              <a:spcBef>
                <a:spcPts val="790"/>
              </a:spcBef>
              <a:buChar char="•"/>
              <a:tabLst>
                <a:tab pos="329565" algn="l"/>
                <a:tab pos="330200" algn="l"/>
              </a:tabLst>
            </a:pPr>
            <a:endParaRPr lang="en-US" sz="1600" spc="-20" dirty="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790"/>
              </a:spcBef>
              <a:tabLst>
                <a:tab pos="329565" algn="l"/>
                <a:tab pos="330200" algn="l"/>
              </a:tabLst>
            </a:pPr>
            <a:endParaRPr sz="2400" dirty="0">
              <a:latin typeface="Arial"/>
              <a:cs typeface="Arial"/>
            </a:endParaRPr>
          </a:p>
          <a:p>
            <a:pPr marL="4932045">
              <a:lnSpc>
                <a:spcPct val="100000"/>
              </a:lnSpc>
            </a:pPr>
            <a:r>
              <a:rPr sz="2000" b="1" spc="-40" dirty="0">
                <a:solidFill>
                  <a:srgbClr val="528235"/>
                </a:solidFill>
                <a:latin typeface="Calibri"/>
                <a:cs typeface="Calibri"/>
              </a:rPr>
              <a:t>Perfect</a:t>
            </a:r>
            <a:r>
              <a:rPr sz="2000" b="1" spc="-18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8235"/>
                </a:solidFill>
                <a:latin typeface="Calibri"/>
                <a:cs typeface="Calibri"/>
              </a:rPr>
              <a:t>for</a:t>
            </a:r>
            <a:r>
              <a:rPr sz="2000" b="1" spc="-8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528235"/>
                </a:solidFill>
                <a:latin typeface="Calibri"/>
                <a:cs typeface="Calibri"/>
              </a:rPr>
              <a:t>garlic,</a:t>
            </a:r>
            <a:r>
              <a:rPr sz="2000" b="1" spc="-10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528235"/>
                </a:solidFill>
                <a:latin typeface="Calibri"/>
                <a:cs typeface="Calibri"/>
              </a:rPr>
              <a:t>ginger,</a:t>
            </a:r>
            <a:r>
              <a:rPr sz="2000" b="1" spc="-204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28235"/>
                </a:solidFill>
                <a:latin typeface="Calibri"/>
                <a:cs typeface="Calibri"/>
              </a:rPr>
              <a:t>radish,</a:t>
            </a:r>
            <a:r>
              <a:rPr sz="2000" b="1" spc="4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8235"/>
                </a:solidFill>
                <a:latin typeface="Calibri"/>
                <a:cs typeface="Calibri"/>
              </a:rPr>
              <a:t>nutmeg,</a:t>
            </a:r>
            <a:r>
              <a:rPr sz="2000" b="1" spc="-8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28235"/>
                </a:solidFill>
                <a:latin typeface="Calibri"/>
                <a:cs typeface="Calibri"/>
              </a:rPr>
              <a:t>and</a:t>
            </a:r>
            <a:r>
              <a:rPr sz="2000" b="1" spc="-1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8235"/>
                </a:solidFill>
                <a:latin typeface="Calibri"/>
                <a:cs typeface="Calibri"/>
              </a:rPr>
              <a:t>citrus</a:t>
            </a:r>
            <a:r>
              <a:rPr sz="2000" b="1" spc="-8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28235"/>
                </a:solidFill>
                <a:latin typeface="Calibri"/>
                <a:cs typeface="Calibri"/>
              </a:rPr>
              <a:t>zest!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2180" y="475932"/>
            <a:ext cx="166052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45" dirty="0">
                <a:solidFill>
                  <a:srgbClr val="528235"/>
                </a:solidFill>
                <a:latin typeface="Calibri"/>
                <a:cs typeface="Calibri"/>
              </a:rPr>
              <a:t>Chop,</a:t>
            </a:r>
            <a:r>
              <a:rPr sz="1850" b="1" spc="-10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1850" b="1" spc="-45" dirty="0">
                <a:solidFill>
                  <a:srgbClr val="528235"/>
                </a:solidFill>
                <a:latin typeface="Calibri"/>
                <a:cs typeface="Calibri"/>
              </a:rPr>
              <a:t>Shred,</a:t>
            </a:r>
            <a:r>
              <a:rPr sz="1850" b="1" spc="-24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528235"/>
                </a:solidFill>
                <a:latin typeface="Calibri"/>
                <a:cs typeface="Calibri"/>
              </a:rPr>
              <a:t>Slice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2202933-B4BE-4445-93FB-9F4344A5B886}"/>
              </a:ext>
            </a:extLst>
          </p:cNvPr>
          <p:cNvSpPr txBox="1"/>
          <p:nvPr/>
        </p:nvSpPr>
        <p:spPr>
          <a:xfrm>
            <a:off x="1066800" y="4796027"/>
            <a:ext cx="1865002" cy="4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C3B4E"/>
                </a:solidFill>
                <a:latin typeface="Arial"/>
                <a:cs typeface="Arial"/>
              </a:rPr>
              <a:t>UPP</a:t>
            </a:r>
            <a:r>
              <a:rPr sz="1200" b="1" spc="-75" dirty="0">
                <a:solidFill>
                  <a:srgbClr val="2C3B4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C3B4E"/>
                </a:solidFill>
                <a:latin typeface="Arial"/>
                <a:cs typeface="Arial"/>
              </a:rPr>
              <a:t>Retail:</a:t>
            </a:r>
            <a:r>
              <a:rPr lang="en-US" sz="1200" b="1" spc="-20" dirty="0">
                <a:solidFill>
                  <a:srgbClr val="2C3B4E"/>
                </a:solidFill>
                <a:latin typeface="Arial"/>
                <a:cs typeface="Arial"/>
              </a:rPr>
              <a:t> $9.95</a:t>
            </a:r>
          </a:p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C3B4E"/>
                </a:solidFill>
                <a:latin typeface="Arial"/>
                <a:cs typeface="Arial"/>
              </a:rPr>
              <a:t>Availability:</a:t>
            </a:r>
            <a:r>
              <a:rPr lang="en-US" sz="1200" b="1" spc="-45" dirty="0">
                <a:solidFill>
                  <a:srgbClr val="2C3B4E"/>
                </a:solidFill>
                <a:latin typeface="Arial"/>
                <a:cs typeface="Arial"/>
              </a:rPr>
              <a:t> Now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19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7027-7979-4FBB-9FF8-E73C3EBE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10" y="838200"/>
            <a:ext cx="6062980" cy="4693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Business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D3FFF-2E3B-4F97-B533-5266A4D4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221" y="1447800"/>
            <a:ext cx="10615571" cy="412035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Myanmar Text" panose="020B0502040204020203" pitchFamily="34" charset="0"/>
                <a:cs typeface="Myanmar Text" panose="020B0502040204020203" pitchFamily="34" charset="0"/>
              </a:rPr>
              <a:t>After three consecutive record-breaking years, we’ve been forced to </a:t>
            </a:r>
            <a:r>
              <a:rPr lang="en-US" sz="1700">
                <a:latin typeface="Myanmar Text" panose="020B0502040204020203" pitchFamily="34" charset="0"/>
                <a:cs typeface="Myanmar Text" panose="020B0502040204020203" pitchFamily="34" charset="0"/>
              </a:rPr>
              <a:t>pivot due </a:t>
            </a:r>
            <a:r>
              <a:rPr lang="en-US" sz="1700" dirty="0">
                <a:latin typeface="Myanmar Text" panose="020B0502040204020203" pitchFamily="34" charset="0"/>
                <a:cs typeface="Myanmar Text" panose="020B0502040204020203" pitchFamily="34" charset="0"/>
              </a:rPr>
              <a:t>to shortage of demand.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Myanmar Text" panose="020B0502040204020203" pitchFamily="34" charset="0"/>
                <a:cs typeface="Myanmar Text" panose="020B0502040204020203" pitchFamily="34" charset="0"/>
              </a:rPr>
              <a:t>Historically high inflation and workplace shortages are hitting the industry from top to bottom.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Myanmar Text" panose="020B0502040204020203" pitchFamily="34" charset="0"/>
                <a:cs typeface="Myanmar Text" panose="020B0502040204020203" pitchFamily="34" charset="0"/>
              </a:rPr>
              <a:t>Independent retailers have been able to weather the storm, pacing last years numbers.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Myanmar Text" panose="020B0502040204020203" pitchFamily="34" charset="0"/>
                <a:cs typeface="Myanmar Text" panose="020B0502040204020203" pitchFamily="34" charset="0"/>
              </a:rPr>
              <a:t>Plan of Action: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Introducing a new Unilateral Pricing Policy (UPP) on the e-com side with the goal of increasing brand equity and ensuring all qualified dealer margins are healthy and sustainable.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Implement authorization and verification process for all dealers. This will help in monitoring and enforcement while weeding out the unauthorized sellers who corrode our pricing strategies.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5F1855-62E2-4C07-B45A-FF0A7ADD821D}"/>
              </a:ext>
            </a:extLst>
          </p:cNvPr>
          <p:cNvSpPr txBox="1">
            <a:spLocks/>
          </p:cNvSpPr>
          <p:nvPr/>
        </p:nvSpPr>
        <p:spPr>
          <a:xfrm>
            <a:off x="838200" y="4021455"/>
            <a:ext cx="1061557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022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899993-94A0-4EBA-8486-70E2CEDEC54A}"/>
              </a:ext>
            </a:extLst>
          </p:cNvPr>
          <p:cNvSpPr txBox="1">
            <a:spLocks/>
          </p:cNvSpPr>
          <p:nvPr/>
        </p:nvSpPr>
        <p:spPr>
          <a:xfrm>
            <a:off x="3064510" y="1295400"/>
            <a:ext cx="6062980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C3B4E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dirty="0"/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0BA75-2BDC-418A-9303-8792B48D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74" y="2162454"/>
            <a:ext cx="6929852" cy="25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603" y="1181443"/>
            <a:ext cx="6370777" cy="47849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5244" algn="ctr">
              <a:spcBef>
                <a:spcPts val="71"/>
              </a:spcBef>
            </a:pPr>
            <a:r>
              <a:rPr b="1" spc="-38" dirty="0">
                <a:latin typeface="+mn-lt"/>
              </a:rPr>
              <a:t>202</a:t>
            </a:r>
            <a:r>
              <a:rPr lang="en-US" b="1" spc="-38" dirty="0">
                <a:latin typeface="+mn-lt"/>
              </a:rPr>
              <a:t>2</a:t>
            </a:r>
            <a:r>
              <a:rPr b="1" spc="-38" dirty="0">
                <a:latin typeface="+mn-lt"/>
              </a:rPr>
              <a:t> </a:t>
            </a:r>
            <a:r>
              <a:rPr lang="en-US" b="1" spc="-26" dirty="0">
                <a:latin typeface="+mn-lt"/>
              </a:rPr>
              <a:t>Summer </a:t>
            </a:r>
            <a:r>
              <a:rPr b="1" spc="-45" dirty="0">
                <a:latin typeface="+mn-lt"/>
              </a:rPr>
              <a:t>Discount</a:t>
            </a:r>
            <a:r>
              <a:rPr b="1" spc="-338" dirty="0">
                <a:latin typeface="+mn-lt"/>
              </a:rPr>
              <a:t> </a:t>
            </a:r>
            <a:r>
              <a:rPr lang="en-US" b="1" spc="-338" dirty="0">
                <a:latin typeface="+mn-lt"/>
              </a:rPr>
              <a:t> </a:t>
            </a:r>
            <a:r>
              <a:rPr b="1" spc="-53" dirty="0">
                <a:latin typeface="+mn-lt"/>
              </a:rPr>
              <a:t>Program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28795" y="2719931"/>
            <a:ext cx="8534400" cy="2836513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49054">
              <a:spcBef>
                <a:spcPts val="1283"/>
              </a:spcBef>
            </a:pPr>
            <a:r>
              <a:rPr sz="1800" b="1" u="heavy" spc="-8" dirty="0"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Discount:</a:t>
            </a:r>
          </a:p>
          <a:p>
            <a:pPr marL="306229" marR="125254" indent="-257175">
              <a:lnSpc>
                <a:spcPts val="1620"/>
              </a:lnSpc>
              <a:spcBef>
                <a:spcPts val="1568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06229" algn="l"/>
                <a:tab pos="306705" algn="l"/>
              </a:tabLst>
            </a:pPr>
            <a:r>
              <a:rPr sz="1800" b="1" u="sng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sz="1800" b="1" u="sng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ll</a:t>
            </a:r>
            <a:r>
              <a:rPr sz="1800" b="1" u="sng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u="sng" spc="-8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p</a:t>
            </a:r>
            <a:r>
              <a:rPr sz="1800" b="1" u="sng" spc="-8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roduct</a:t>
            </a:r>
            <a:r>
              <a:rPr sz="1800" b="1" u="sng" spc="-8" dirty="0">
                <a:latin typeface="+mn-lt"/>
                <a:cs typeface="Times New Roman" panose="02020603050405020304" pitchFamily="18" charset="0"/>
              </a:rPr>
              <a:t> categories</a:t>
            </a:r>
            <a:r>
              <a:rPr sz="1800" b="1" spc="-8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4" dirty="0">
                <a:latin typeface="+mn-lt"/>
                <a:cs typeface="Times New Roman" panose="02020603050405020304" pitchFamily="18" charset="0"/>
              </a:rPr>
              <a:t>will </a:t>
            </a:r>
            <a:r>
              <a:rPr sz="1800" spc="-8" dirty="0">
                <a:latin typeface="+mn-lt"/>
                <a:cs typeface="Times New Roman" panose="02020603050405020304" pitchFamily="18" charset="0"/>
              </a:rPr>
              <a:t>receive </a:t>
            </a:r>
            <a:r>
              <a:rPr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sz="1800" b="1" u="heavy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5%  </a:t>
            </a:r>
            <a:r>
              <a:rPr sz="1800" b="1" u="heavy" spc="-4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discount</a:t>
            </a:r>
            <a:r>
              <a:rPr sz="1800" b="1" spc="-4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4" dirty="0">
                <a:latin typeface="+mn-lt"/>
                <a:cs typeface="Times New Roman" panose="02020603050405020304" pitchFamily="18" charset="0"/>
              </a:rPr>
              <a:t>on </a:t>
            </a:r>
            <a:r>
              <a:rPr sz="1800" spc="-8" dirty="0">
                <a:latin typeface="+mn-lt"/>
                <a:cs typeface="Times New Roman" panose="02020603050405020304" pitchFamily="18" charset="0"/>
              </a:rPr>
              <a:t>any order </a:t>
            </a:r>
            <a:r>
              <a:rPr sz="1800" spc="-11" dirty="0">
                <a:latin typeface="+mn-lt"/>
                <a:cs typeface="Times New Roman" panose="02020603050405020304" pitchFamily="18" charset="0"/>
              </a:rPr>
              <a:t>exceeding</a:t>
            </a:r>
            <a:r>
              <a:rPr sz="1800" spc="-38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dirty="0">
                <a:latin typeface="+mn-lt"/>
                <a:cs typeface="Times New Roman" panose="02020603050405020304" pitchFamily="18" charset="0"/>
              </a:rPr>
              <a:t>$2,500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306229" marR="125254" indent="-257175">
              <a:lnSpc>
                <a:spcPts val="1620"/>
              </a:lnSpc>
              <a:spcBef>
                <a:spcPts val="1568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06229" algn="l"/>
                <a:tab pos="306705" algn="l"/>
              </a:tabLst>
            </a:pPr>
            <a:r>
              <a:rPr lang="en-US" sz="1800" b="1" u="sng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All </a:t>
            </a:r>
            <a:r>
              <a:rPr lang="en-US" sz="1800" b="1" u="sng" spc="-8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product</a:t>
            </a:r>
            <a:r>
              <a:rPr lang="en-US" sz="1800" b="1" u="sng" spc="-8" dirty="0">
                <a:latin typeface="+mn-lt"/>
                <a:cs typeface="Times New Roman" panose="02020603050405020304" pitchFamily="18" charset="0"/>
              </a:rPr>
              <a:t> categories</a:t>
            </a:r>
            <a:r>
              <a:rPr lang="en-US" sz="1800" spc="-8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spc="-4" dirty="0">
                <a:latin typeface="+mn-lt"/>
                <a:cs typeface="Times New Roman" panose="02020603050405020304" pitchFamily="18" charset="0"/>
              </a:rPr>
              <a:t>will </a:t>
            </a:r>
            <a:r>
              <a:rPr lang="en-US" sz="1800" spc="-8" dirty="0">
                <a:latin typeface="+mn-lt"/>
                <a:cs typeface="Times New Roman" panose="02020603050405020304" pitchFamily="18" charset="0"/>
              </a:rPr>
              <a:t>receive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sz="1800" b="1" u="heavy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10%  </a:t>
            </a:r>
            <a:r>
              <a:rPr lang="en-US" sz="1800" b="1" u="heavy" spc="-4" dirty="0">
                <a:uFill>
                  <a:solidFill>
                    <a:srgbClr val="404040"/>
                  </a:solidFill>
                </a:uFill>
                <a:latin typeface="+mn-lt"/>
                <a:cs typeface="Times New Roman" panose="02020603050405020304" pitchFamily="18" charset="0"/>
              </a:rPr>
              <a:t>discount</a:t>
            </a:r>
            <a:r>
              <a:rPr lang="en-US" sz="1800" b="1" spc="-4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spc="-4" dirty="0">
                <a:latin typeface="+mn-lt"/>
                <a:cs typeface="Times New Roman" panose="02020603050405020304" pitchFamily="18" charset="0"/>
              </a:rPr>
              <a:t>on </a:t>
            </a:r>
            <a:r>
              <a:rPr lang="en-US" sz="1800" spc="-8" dirty="0">
                <a:latin typeface="+mn-lt"/>
                <a:cs typeface="Times New Roman" panose="02020603050405020304" pitchFamily="18" charset="0"/>
              </a:rPr>
              <a:t>any order </a:t>
            </a:r>
            <a:r>
              <a:rPr lang="en-US" sz="1800" spc="-11" dirty="0">
                <a:latin typeface="+mn-lt"/>
                <a:cs typeface="Times New Roman" panose="02020603050405020304" pitchFamily="18" charset="0"/>
              </a:rPr>
              <a:t>exceeding</a:t>
            </a:r>
            <a:r>
              <a:rPr lang="en-US" sz="1800" spc="-38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$3,500</a:t>
            </a:r>
            <a:endParaRPr sz="1800" dirty="0">
              <a:latin typeface="+mn-lt"/>
              <a:cs typeface="Times New Roman" panose="02020603050405020304" pitchFamily="18" charset="0"/>
            </a:endParaRPr>
          </a:p>
          <a:p>
            <a:pPr marL="306229" indent="-257175">
              <a:spcBef>
                <a:spcPts val="1346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06229" algn="l"/>
                <a:tab pos="306705" algn="l"/>
              </a:tabLst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One (1) </a:t>
            </a:r>
            <a:r>
              <a:rPr sz="1800" spc="-8" dirty="0">
                <a:latin typeface="+mn-lt"/>
                <a:cs typeface="Times New Roman" panose="02020603050405020304" pitchFamily="18" charset="0"/>
              </a:rPr>
              <a:t>order </a:t>
            </a:r>
            <a:r>
              <a:rPr sz="1800" spc="-4" dirty="0">
                <a:latin typeface="+mn-lt"/>
                <a:cs typeface="Times New Roman" panose="02020603050405020304" pitchFamily="18" charset="0"/>
              </a:rPr>
              <a:t>will </a:t>
            </a:r>
            <a:r>
              <a:rPr sz="1800" dirty="0">
                <a:latin typeface="+mn-lt"/>
                <a:cs typeface="Times New Roman" panose="02020603050405020304" pitchFamily="18" charset="0"/>
              </a:rPr>
              <a:t>be </a:t>
            </a:r>
            <a:r>
              <a:rPr sz="1800" spc="-8" dirty="0">
                <a:latin typeface="+mn-lt"/>
                <a:cs typeface="Times New Roman" panose="02020603050405020304" pitchFamily="18" charset="0"/>
              </a:rPr>
              <a:t>allowed </a:t>
            </a:r>
            <a:r>
              <a:rPr sz="1800" dirty="0">
                <a:latin typeface="+mn-lt"/>
                <a:cs typeface="Times New Roman" panose="02020603050405020304" pitchFamily="18" charset="0"/>
              </a:rPr>
              <a:t>during </a:t>
            </a:r>
            <a:r>
              <a:rPr sz="1800" spc="-4" dirty="0">
                <a:latin typeface="+mn-lt"/>
                <a:cs typeface="Times New Roman" panose="02020603050405020304" pitchFamily="18" charset="0"/>
              </a:rPr>
              <a:t>this time</a:t>
            </a:r>
            <a:r>
              <a:rPr sz="18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800" spc="-4" dirty="0">
                <a:latin typeface="+mn-lt"/>
                <a:cs typeface="Times New Roman" panose="02020603050405020304" pitchFamily="18" charset="0"/>
              </a:rPr>
              <a:t>period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348138" indent="-299085">
              <a:spcBef>
                <a:spcPts val="1103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48615" algn="l"/>
                <a:tab pos="349091" algn="l"/>
              </a:tabLst>
            </a:pPr>
            <a:r>
              <a:rPr lang="en-US" sz="1800" spc="-8" dirty="0">
                <a:latin typeface="+mn-lt"/>
                <a:cs typeface="Times New Roman" panose="02020603050405020304" pitchFamily="18" charset="0"/>
              </a:rPr>
              <a:t>Prepaid freight </a:t>
            </a:r>
            <a:r>
              <a:rPr lang="en-US" sz="1800" spc="-4" dirty="0">
                <a:latin typeface="+mn-lt"/>
                <a:cs typeface="Times New Roman" panose="02020603050405020304" pitchFamily="18" charset="0"/>
              </a:rPr>
              <a:t>on</a:t>
            </a:r>
            <a:r>
              <a:rPr lang="en-US" sz="1800" spc="8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$1,500</a:t>
            </a:r>
          </a:p>
          <a:p>
            <a:pPr marL="348138" indent="-299085">
              <a:spcBef>
                <a:spcPts val="1103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48615" algn="l"/>
                <a:tab pos="349091" algn="l"/>
              </a:tabLst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NET 60</a:t>
            </a:r>
          </a:p>
          <a:p>
            <a:pPr marL="348138" indent="-299085">
              <a:spcBef>
                <a:spcPts val="1103"/>
              </a:spcBef>
              <a:buClr>
                <a:srgbClr val="1CACE3"/>
              </a:buClr>
              <a:buFont typeface="Wingdings" panose="05000000000000000000" pitchFamily="2" charset="2"/>
              <a:buChar char="Ø"/>
              <a:tabLst>
                <a:tab pos="348615" algn="l"/>
                <a:tab pos="349091" algn="l"/>
              </a:tabLst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Additional discount provided on Custom Clad 5-Ply Cookware Set and Open Stock.</a:t>
            </a:r>
          </a:p>
        </p:txBody>
      </p:sp>
      <p:sp>
        <p:nvSpPr>
          <p:cNvPr id="4" name="object 4"/>
          <p:cNvSpPr/>
          <p:nvPr/>
        </p:nvSpPr>
        <p:spPr>
          <a:xfrm>
            <a:off x="5193122" y="688289"/>
            <a:ext cx="1805756" cy="31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A6112-BDEB-4111-85FA-460C9E4EBE51}"/>
              </a:ext>
            </a:extLst>
          </p:cNvPr>
          <p:cNvSpPr txBox="1"/>
          <p:nvPr/>
        </p:nvSpPr>
        <p:spPr>
          <a:xfrm>
            <a:off x="1999008" y="1765817"/>
            <a:ext cx="8193969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054" marR="3810" algn="ctr">
              <a:lnSpc>
                <a:spcPts val="1943"/>
              </a:lnSpc>
              <a:spcBef>
                <a:spcPts val="319"/>
              </a:spcBef>
            </a:pPr>
            <a:r>
              <a:rPr lang="en-US" sz="1800" spc="-4" dirty="0"/>
              <a:t>Cuisinart </a:t>
            </a:r>
            <a:r>
              <a:rPr lang="en-US" sz="1800" dirty="0"/>
              <a:t>is </a:t>
            </a:r>
            <a:r>
              <a:rPr lang="en-US" sz="1800" spc="-4" dirty="0"/>
              <a:t>excited </a:t>
            </a:r>
            <a:r>
              <a:rPr lang="en-US" sz="1800" spc="-11" dirty="0"/>
              <a:t>to </a:t>
            </a:r>
            <a:r>
              <a:rPr lang="en-US" sz="1800" spc="-15" dirty="0"/>
              <a:t>offer </a:t>
            </a:r>
            <a:r>
              <a:rPr lang="en-US" sz="1800" dirty="0"/>
              <a:t>a Summer </a:t>
            </a:r>
            <a:r>
              <a:rPr lang="en-US" sz="1800" spc="-8" dirty="0"/>
              <a:t>discount </a:t>
            </a:r>
            <a:r>
              <a:rPr lang="en-US" sz="1800" dirty="0"/>
              <a:t>and </a:t>
            </a:r>
            <a:r>
              <a:rPr lang="en-US" sz="1800" spc="-8" dirty="0"/>
              <a:t>dating </a:t>
            </a:r>
            <a:r>
              <a:rPr lang="en-US" sz="1800" spc="-11" dirty="0"/>
              <a:t>program! </a:t>
            </a:r>
            <a:r>
              <a:rPr lang="en-US" sz="1800" dirty="0"/>
              <a:t>All </a:t>
            </a:r>
            <a:r>
              <a:rPr lang="en-US" sz="1800" spc="-11" dirty="0"/>
              <a:t>orders </a:t>
            </a:r>
            <a:r>
              <a:rPr lang="en-US" sz="1800" spc="-8" dirty="0"/>
              <a:t>must </a:t>
            </a:r>
            <a:r>
              <a:rPr lang="en-US" sz="1800" spc="-4" dirty="0"/>
              <a:t>ship during the month of July </a:t>
            </a:r>
            <a:r>
              <a:rPr lang="en-US" sz="1800" spc="-11" dirty="0"/>
              <a:t>to </a:t>
            </a:r>
            <a:r>
              <a:rPr lang="en-US" sz="1800" dirty="0"/>
              <a:t>qualify</a:t>
            </a:r>
            <a:r>
              <a:rPr lang="en-US" sz="1800" spc="-11" dirty="0"/>
              <a:t>. </a:t>
            </a:r>
            <a:r>
              <a:rPr lang="en-US" sz="1800" spc="-4" dirty="0"/>
              <a:t>This </a:t>
            </a:r>
            <a:r>
              <a:rPr lang="en-US" sz="1800" spc="-11" dirty="0"/>
              <a:t>program </a:t>
            </a:r>
            <a:r>
              <a:rPr lang="en-US" sz="1800" spc="-4" dirty="0"/>
              <a:t>applies </a:t>
            </a:r>
            <a:r>
              <a:rPr lang="en-US" sz="1800" spc="-11" dirty="0"/>
              <a:t>to </a:t>
            </a:r>
            <a:r>
              <a:rPr lang="en-US" sz="1800" dirty="0"/>
              <a:t>all </a:t>
            </a:r>
            <a:r>
              <a:rPr lang="en-US" sz="1800" spc="-4" dirty="0"/>
              <a:t>Cuisinart</a:t>
            </a:r>
            <a:r>
              <a:rPr lang="en-US" sz="1800" spc="-15" dirty="0"/>
              <a:t> </a:t>
            </a:r>
            <a:r>
              <a:rPr lang="en-US" sz="1800" spc="-8" dirty="0"/>
              <a:t>Product.</a:t>
            </a:r>
            <a:endParaRPr lang="en-US" spc="-8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B807F1B-7CFA-451E-8FFB-B2C4038EC1A3}"/>
              </a:ext>
            </a:extLst>
          </p:cNvPr>
          <p:cNvSpPr/>
          <p:nvPr/>
        </p:nvSpPr>
        <p:spPr>
          <a:xfrm>
            <a:off x="8839200" y="998341"/>
            <a:ext cx="635769" cy="530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6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44" y="0"/>
            <a:ext cx="12191999" cy="685799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CD27F3-3554-4A8D-842C-B9A268B19D1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819400"/>
          <a:ext cx="6028691" cy="171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531">
                <a:tc>
                  <a:txBody>
                    <a:bodyPr/>
                    <a:lstStyle/>
                    <a:p>
                      <a:pPr marL="81915">
                        <a:lnSpc>
                          <a:spcPts val="130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CC519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05"/>
                        </a:lnSpc>
                      </a:pPr>
                      <a:r>
                        <a:rPr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086279191519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05"/>
                        </a:lnSpc>
                      </a:pPr>
                      <a:r>
                        <a:rPr sz="1100" b="0" i="0" spc="-35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100" b="0" i="0" spc="-6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Qt.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Saucepan 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30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0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30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30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$39.95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0" i="0" spc="-6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086279191540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0" i="0" spc="-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8"</a:t>
                      </a:r>
                      <a:r>
                        <a:rPr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Fry</a:t>
                      </a:r>
                      <a:r>
                        <a:rPr lang="en-US"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05"/>
                        </a:lnSpc>
                      </a:pP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$22.00</a:t>
                      </a:r>
                      <a:endParaRPr lang="en-US"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$39.95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31">
                <a:tc>
                  <a:txBody>
                    <a:bodyPr/>
                    <a:lstStyle/>
                    <a:p>
                      <a:pPr marL="81915">
                        <a:lnSpc>
                          <a:spcPts val="126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CC522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265"/>
                        </a:lnSpc>
                      </a:pPr>
                      <a:r>
                        <a:rPr sz="1100" b="0" i="0" spc="-7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086279191656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65"/>
                        </a:lnSpc>
                      </a:pPr>
                      <a:r>
                        <a:rPr sz="1100" b="0" i="0" spc="-13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10"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Fry</a:t>
                      </a:r>
                      <a:r>
                        <a:rPr lang="en-US"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265"/>
                        </a:lnSpc>
                      </a:pP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$30.00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26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28.50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26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$59.95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83">
                <a:tc>
                  <a:txBody>
                    <a:bodyPr/>
                    <a:lstStyle/>
                    <a:p>
                      <a:pPr marL="81915">
                        <a:lnSpc>
                          <a:spcPts val="143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193-18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435"/>
                        </a:lnSpc>
                      </a:pP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086279191755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435"/>
                        </a:lnSpc>
                      </a:pP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6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Qt.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Saucepan 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w/Cover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3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435"/>
                        </a:lnSpc>
                      </a:pP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$35.00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43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3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$69.95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45">
                <a:tc>
                  <a:txBody>
                    <a:bodyPr/>
                    <a:lstStyle/>
                    <a:p>
                      <a:pPr marL="81915">
                        <a:lnSpc>
                          <a:spcPts val="122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CC522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-30H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225"/>
                        </a:lnSpc>
                      </a:pPr>
                      <a:r>
                        <a:rPr sz="1100" b="0" i="0" spc="-7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086279191670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25"/>
                        </a:lnSpc>
                      </a:pPr>
                      <a:r>
                        <a:rPr sz="1100" b="0" i="0" spc="-17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12"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Fry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7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</a:t>
                      </a:r>
                      <a:r>
                        <a:rPr lang="en-US" sz="1100" b="0" i="0" spc="-7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7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Helper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Handle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2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2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2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2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$79.95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30">
                <a:tc>
                  <a:txBody>
                    <a:bodyPr/>
                    <a:lstStyle/>
                    <a:p>
                      <a:pPr marL="81915">
                        <a:lnSpc>
                          <a:spcPts val="139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CC555-30H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ts val="1395"/>
                        </a:lnSpc>
                      </a:pP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086279191816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95"/>
                        </a:lnSpc>
                      </a:pPr>
                      <a:r>
                        <a:rPr sz="1100" b="0" i="0" spc="-1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6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Qt.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Sauté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Helper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4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39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9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49.50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39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39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$89.95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945">
                <a:tc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–911   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185"/>
                        </a:lnSpc>
                      </a:pPr>
                      <a:r>
                        <a:rPr sz="1100" b="0" i="0" spc="-7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086279191700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185"/>
                        </a:lnSpc>
                      </a:pPr>
                      <a:r>
                        <a:rPr sz="1100" b="0" i="0" spc="-13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b="0" i="0" spc="-13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pc.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Fry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1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  <a:r>
                        <a:rPr lang="en-US" sz="1100" b="0" i="0" spc="-1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5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(9"</a:t>
                      </a:r>
                      <a:r>
                        <a:rPr sz="1100" b="0" i="0" spc="-9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4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</a:t>
                      </a:r>
                      <a:r>
                        <a:rPr sz="1100" b="0" i="0" spc="-8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11")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18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18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50.0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8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47.5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18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$99.95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SET: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7715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531">
                <a:tc>
                  <a:txBody>
                    <a:bodyPr/>
                    <a:lstStyle/>
                    <a:p>
                      <a:pPr marL="81915">
                        <a:lnSpc>
                          <a:spcPts val="1325"/>
                        </a:lnSpc>
                      </a:pPr>
                      <a:r>
                        <a:rPr sz="1100" b="0" i="0" spc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CC5-10</a:t>
                      </a:r>
                      <a:endParaRPr sz="1100" b="0" i="0" spc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1325"/>
                        </a:lnSpc>
                      </a:pPr>
                      <a:r>
                        <a:rPr sz="1100" b="0" i="0" spc="-8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086279191533</a:t>
                      </a:r>
                      <a:endParaRPr sz="11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25"/>
                        </a:lnSpc>
                      </a:pPr>
                      <a:r>
                        <a:rPr sz="1100" b="0" i="0" spc="-204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10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spc="-13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b="0" i="0" spc="-13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sz="1100" b="0" i="0" spc="-9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spc="-25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325"/>
                        </a:lnSpc>
                      </a:pPr>
                      <a:r>
                        <a:rPr sz="1100" b="0" i="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3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325"/>
                        </a:lnSpc>
                      </a:pPr>
                      <a:r>
                        <a:rPr sz="1100" b="0" i="0" spc="-10" dirty="0">
                          <a:solidFill>
                            <a:srgbClr val="20364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$429.95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7">
            <a:extLst>
              <a:ext uri="{FF2B5EF4-FFF2-40B4-BE49-F238E27FC236}">
                <a16:creationId xmlns:a16="http://schemas.microsoft.com/office/drawing/2014/main" id="{8404E852-25ED-4487-BE12-F9491D624A46}"/>
              </a:ext>
            </a:extLst>
          </p:cNvPr>
          <p:cNvSpPr txBox="1"/>
          <p:nvPr/>
        </p:nvSpPr>
        <p:spPr>
          <a:xfrm>
            <a:off x="885967" y="4590953"/>
            <a:ext cx="3571875" cy="112716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78644">
              <a:lnSpc>
                <a:spcPct val="111100"/>
              </a:lnSpc>
              <a:spcBef>
                <a:spcPts val="75"/>
              </a:spcBef>
            </a:pP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CC519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Qt. Saucepan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w/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CC5194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Qt. Saucepan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w/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</a:t>
            </a:r>
          </a:p>
          <a:p>
            <a:pPr marL="9525" marR="3810">
              <a:lnSpc>
                <a:spcPct val="111100"/>
              </a:lnSpc>
            </a:pP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CC5334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28H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4.5 Qt. Saute Pan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w/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Helper &amp; Cover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                                           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CC56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-24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Qt. Stockpot w/Cover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</a:t>
            </a:r>
            <a:endParaRPr sz="1100" dirty="0">
              <a:solidFill>
                <a:srgbClr val="20364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525" marR="730568">
              <a:lnSpc>
                <a:spcPct val="111100"/>
              </a:lnSpc>
            </a:pP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CC522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20NS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8" Nonstick Fry Pan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CC522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11"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Fry </a:t>
            </a:r>
            <a:r>
              <a:rPr lang="en-US"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1100" dirty="0">
                <a:solidFill>
                  <a:srgbClr val="203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4EDCD92-922F-4832-A4A2-837BECD84CD2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595064"/>
          <a:ext cx="5875974" cy="34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800" b="1" spc="-12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ITEM</a:t>
                      </a:r>
                      <a:r>
                        <a:rPr sz="800" b="1" spc="-7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100"/>
                        </a:lnSpc>
                      </a:pPr>
                      <a:r>
                        <a:rPr sz="800" b="1" spc="-2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UPC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100"/>
                        </a:lnSpc>
                      </a:pPr>
                      <a:r>
                        <a:rPr sz="800" b="1" spc="-5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945" algn="ctr">
                        <a:lnSpc>
                          <a:spcPts val="1100"/>
                        </a:lnSpc>
                      </a:pPr>
                      <a:r>
                        <a:rPr lang="en-US" sz="800" b="1" spc="-12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              </a:t>
                      </a:r>
                      <a:r>
                        <a:rPr sz="800" b="1" spc="-12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800" b="1" spc="-8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Pack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100"/>
                        </a:lnSpc>
                      </a:pPr>
                      <a:r>
                        <a:rPr lang="en-US" sz="800" b="1" spc="-2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WSP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100"/>
                        </a:lnSpc>
                      </a:pPr>
                      <a:r>
                        <a:rPr lang="en-US" sz="800" b="1" i="0" u="sng" spc="-6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PROMO COST </a:t>
                      </a:r>
                      <a:endParaRPr sz="800" i="0" u="sng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100"/>
                        </a:lnSpc>
                      </a:pPr>
                      <a:r>
                        <a:rPr sz="800" b="1" spc="-25" dirty="0">
                          <a:solidFill>
                            <a:srgbClr val="203645"/>
                          </a:solidFill>
                          <a:latin typeface="Arial"/>
                          <a:cs typeface="Arial"/>
                        </a:rPr>
                        <a:t>UPP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2580" algn="ctr">
                        <a:lnSpc>
                          <a:spcPts val="1100"/>
                        </a:lnSpc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100"/>
                        </a:lnSpc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6BF54C-F60F-4C7F-81B6-0126D6DB29E2}"/>
              </a:ext>
            </a:extLst>
          </p:cNvPr>
          <p:cNvSpPr txBox="1"/>
          <p:nvPr/>
        </p:nvSpPr>
        <p:spPr>
          <a:xfrm>
            <a:off x="1499711" y="1260564"/>
            <a:ext cx="4400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>
              <a:spcBef>
                <a:spcPts val="75"/>
              </a:spcBef>
            </a:pPr>
            <a:endParaRPr lang="en-US" sz="1050" b="1" dirty="0">
              <a:latin typeface="Arial Nova Light" panose="020B0304020202020204" pitchFamily="34" charset="0"/>
              <a:cs typeface="Arial"/>
            </a:endParaRPr>
          </a:p>
          <a:p>
            <a:pPr marL="62865" algn="ctr"/>
            <a:r>
              <a:rPr lang="en-US" sz="1500" b="1" u="sng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DISCOUNT WHOLESALE OF EACH LINE ITEM WITH PURCHASE OF FIVE (5) UNITS OR MORE</a:t>
            </a:r>
          </a:p>
          <a:p>
            <a:pPr marL="62865" algn="ctr"/>
            <a:endParaRPr lang="en-US" sz="1050" b="1" spc="-15" dirty="0">
              <a:solidFill>
                <a:srgbClr val="404040"/>
              </a:solidFill>
              <a:latin typeface="Arial Nova Light" panose="020B0304020202020204" pitchFamily="34" charset="0"/>
              <a:cs typeface="Arial"/>
            </a:endParaRPr>
          </a:p>
          <a:p>
            <a:pPr marL="62865" algn="ctr"/>
            <a:r>
              <a:rPr lang="en-US" sz="1050" b="1" u="sng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ENTIRE COLLECTION QUALIFIES</a:t>
            </a:r>
          </a:p>
          <a:p>
            <a:pPr marL="62865" algn="ctr"/>
            <a:r>
              <a:rPr lang="en-US" sz="1050" b="1" i="1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10</a:t>
            </a:r>
            <a:r>
              <a:rPr lang="en-US" sz="1050" b="1" i="1" spc="-7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 </a:t>
            </a:r>
            <a:r>
              <a:rPr lang="en-US" sz="1050" b="1" i="1" spc="-1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pc.</a:t>
            </a:r>
            <a:r>
              <a:rPr lang="en-US" sz="1050" b="1" i="1" spc="-71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 </a:t>
            </a:r>
            <a:r>
              <a:rPr lang="en-US" sz="1050" b="1" i="1" spc="-1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Set</a:t>
            </a:r>
            <a:r>
              <a:rPr lang="en-US" sz="1050" b="1" i="1" spc="-71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 </a:t>
            </a:r>
            <a:r>
              <a:rPr lang="en-US" sz="1050" b="1" i="1" spc="-1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and</a:t>
            </a:r>
            <a:r>
              <a:rPr lang="en-US" sz="1050" b="1" i="1" spc="-71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 </a:t>
            </a:r>
            <a:r>
              <a:rPr lang="en-US" sz="1050" b="1" i="1" spc="-19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Open</a:t>
            </a:r>
            <a:r>
              <a:rPr lang="en-US" sz="1050" b="1" i="1" spc="-7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 </a:t>
            </a:r>
            <a:r>
              <a:rPr lang="en-US" sz="1050" b="1" i="1" spc="-15" dirty="0">
                <a:solidFill>
                  <a:srgbClr val="404040"/>
                </a:solidFill>
                <a:latin typeface="Arial Nova Light" panose="020B0304020202020204" pitchFamily="34" charset="0"/>
                <a:cs typeface="Arial"/>
              </a:rPr>
              <a:t>Stock</a:t>
            </a:r>
            <a:endParaRPr lang="en-US" sz="1050" b="1" i="1" dirty="0">
              <a:latin typeface="Arial Nova Light" panose="020B0304020202020204" pitchFamily="34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962B06E-D176-4A10-9531-A02E1D63BF86}"/>
              </a:ext>
            </a:extLst>
          </p:cNvPr>
          <p:cNvSpPr txBox="1"/>
          <p:nvPr/>
        </p:nvSpPr>
        <p:spPr>
          <a:xfrm>
            <a:off x="3553897" y="696110"/>
            <a:ext cx="4692729" cy="9149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2000" b="1" i="1" spc="-45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Custom Clad </a:t>
            </a:r>
            <a:r>
              <a:rPr lang="en-US" sz="2000" b="1" i="1" spc="-38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5-</a:t>
            </a:r>
            <a:r>
              <a:rPr lang="en-US" sz="2000" b="1" i="1" spc="-15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Ply Stainless</a:t>
            </a:r>
            <a:r>
              <a:rPr lang="en-US" sz="2000" b="1" i="1" spc="-45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i="1" spc="-26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Cookware</a:t>
            </a:r>
            <a:r>
              <a:rPr sz="2000" b="1" i="1" spc="-56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i="1" spc="-23" dirty="0">
                <a:solidFill>
                  <a:schemeClr val="tx1"/>
                </a:solidFill>
                <a:uFill>
                  <a:solidFill>
                    <a:srgbClr val="40404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US" sz="2000" b="1" i="1" spc="-23" dirty="0">
              <a:solidFill>
                <a:schemeClr val="tx1"/>
              </a:solidFill>
              <a:uFill>
                <a:solidFill>
                  <a:srgbClr val="40404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>
              <a:spcBef>
                <a:spcPts val="75"/>
              </a:spcBef>
            </a:pPr>
            <a:endParaRPr lang="en-US" b="1" u="heavy" spc="-23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Arial Nova Light" panose="020B0304020202020204" pitchFamily="34" charset="0"/>
              <a:cs typeface="Arial"/>
            </a:endParaRPr>
          </a:p>
        </p:txBody>
      </p:sp>
      <p:pic>
        <p:nvPicPr>
          <p:cNvPr id="20" name="Picture 19" descr="A picture containing cabinet, indoor, kitchen, white&#10;&#10;Description automatically generated">
            <a:extLst>
              <a:ext uri="{FF2B5EF4-FFF2-40B4-BE49-F238E27FC236}">
                <a16:creationId xmlns:a16="http://schemas.microsoft.com/office/drawing/2014/main" id="{FEE6CC2C-C748-4A1E-B5BC-CF12A979F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94" y="1459495"/>
            <a:ext cx="4258626" cy="42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0D28C391-D98E-4BAF-8432-5E5605074161}"/>
              </a:ext>
            </a:extLst>
          </p:cNvPr>
          <p:cNvSpPr txBox="1"/>
          <p:nvPr/>
        </p:nvSpPr>
        <p:spPr>
          <a:xfrm>
            <a:off x="3084953" y="578474"/>
            <a:ext cx="6062980" cy="21691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1200" b="0" i="0" u="heavy" spc="-23" dirty="0">
                <a:solidFill>
                  <a:srgbClr val="2C3B4E"/>
                </a:solidFill>
                <a:uFill>
                  <a:solidFill>
                    <a:srgbClr val="404040"/>
                  </a:solidFill>
                </a:uFill>
                <a:latin typeface="Arial Black"/>
                <a:ea typeface="+mj-ea"/>
                <a:cs typeface="Arial Black"/>
              </a:rPr>
              <a:t>Top 20 Best Sellers in the Gourmet Channel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DE384B-3E34-4CE6-967E-2ADF35F2A6BA}"/>
              </a:ext>
            </a:extLst>
          </p:cNvPr>
          <p:cNvGraphicFramePr>
            <a:graphicFrameLocks noGrp="1"/>
          </p:cNvGraphicFramePr>
          <p:nvPr/>
        </p:nvGraphicFramePr>
        <p:xfrm>
          <a:off x="3890804" y="887932"/>
          <a:ext cx="4410391" cy="508213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1903">
                  <a:extLst>
                    <a:ext uri="{9D8B030D-6E8A-4147-A177-3AD203B41FA5}">
                      <a16:colId xmlns:a16="http://schemas.microsoft.com/office/drawing/2014/main" val="2743985029"/>
                    </a:ext>
                  </a:extLst>
                </a:gridCol>
                <a:gridCol w="886351">
                  <a:extLst>
                    <a:ext uri="{9D8B030D-6E8A-4147-A177-3AD203B41FA5}">
                      <a16:colId xmlns:a16="http://schemas.microsoft.com/office/drawing/2014/main" val="2621305103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813431626"/>
                    </a:ext>
                  </a:extLst>
                </a:gridCol>
              </a:tblGrid>
              <a:tr h="1943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Top 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60048" marT="60048" marB="600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Material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60048" marT="60048" marB="600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Description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60048" marT="60048" marB="600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10134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DFP-14BCNY</a:t>
                      </a: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 14 Food Processor (Brushed Stainless)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90619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TOA-70</a:t>
                      </a: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Fryer Oven with Grill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6612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DCC-RWF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 Water Filters (2 Pack)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29631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WAF-F20P1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Double Belgian Waffle Maker - Round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3643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DCC-1200P1</a:t>
                      </a: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12-Cup Brew Central Programmable Coffeemaker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21117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FP-8SVP1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Cuisinart Elemental 8-Cup Food Processor (Silver)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48357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DCC-3400P1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12-Cup PerfecTemp Programmable Coffeemaker  (Thermal Carafe)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37158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TOA-65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Air Fryer Toaster Oven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90014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DCC-3200P1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14-Cup PerfecTemp Programmable Coffeemaker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27307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WAF-F40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Double Flip Belgian Waffle Maker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33694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CSB-175SVP1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Stick® 2-Speed Hand Blender (Silver)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432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FP-14DCN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Cuisinart Elite Collection™ 2.0 14-Cup Food Processor (Die Cast)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110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SM-50BC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5.5-quart Stand Mixer (Silver Lining)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72281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MCP-12N</a:t>
                      </a: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Multi-Clad Pro Tri Ply 12 pc. Cookware Set</a:t>
                      </a:r>
                    </a:p>
                  </a:txBody>
                  <a:tcPr marL="100080" marR="52042" marT="52042" marB="520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18080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FP-11SVP1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Cuisinart Elemental 11-Cup Food Processor (Silver)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93980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DBM-8P1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Supreme Grind Automatic Burr Mill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0273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SFP-13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Cuisinart Elemental 13-Cup Food Processor (Stainless Steel)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25909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CSB-175P1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Stick® 2-Speed Hand Blender (White)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00962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CSB-179P1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Stick® Variable Speed Hand Blender w/3 Cup Chopper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16905"/>
                  </a:ext>
                </a:extLst>
              </a:tr>
              <a:tr h="21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en-US" sz="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HM-50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80" marR="52042" marT="52042" marB="5204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Advantage® 5-Speed Hand Mixer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43685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indoor, plate, appliance, kitchen appliance&#10;&#10;Description automatically generated">
            <a:extLst>
              <a:ext uri="{FF2B5EF4-FFF2-40B4-BE49-F238E27FC236}">
                <a16:creationId xmlns:a16="http://schemas.microsoft.com/office/drawing/2014/main" id="{9E9536D4-7042-4919-9622-70EC942FC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8" y="2953247"/>
            <a:ext cx="2687066" cy="3007905"/>
          </a:xfrm>
          <a:prstGeom prst="rect">
            <a:avLst/>
          </a:prstGeom>
        </p:spPr>
      </p:pic>
      <p:pic>
        <p:nvPicPr>
          <p:cNvPr id="20" name="Picture 19" descr="A picture containing food, indoor, counter, appliance&#10;&#10;Description automatically generated">
            <a:extLst>
              <a:ext uri="{FF2B5EF4-FFF2-40B4-BE49-F238E27FC236}">
                <a16:creationId xmlns:a16="http://schemas.microsoft.com/office/drawing/2014/main" id="{125D0216-BA23-4030-9A32-9777CAA7FE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2" y="578474"/>
            <a:ext cx="2705012" cy="2705012"/>
          </a:xfrm>
          <a:prstGeom prst="rect">
            <a:avLst/>
          </a:prstGeom>
        </p:spPr>
      </p:pic>
      <p:pic>
        <p:nvPicPr>
          <p:cNvPr id="22" name="Picture 21" descr="A picture containing indoor, kitchen, stove, kitchen appliance&#10;&#10;Description automatically generated">
            <a:extLst>
              <a:ext uri="{FF2B5EF4-FFF2-40B4-BE49-F238E27FC236}">
                <a16:creationId xmlns:a16="http://schemas.microsoft.com/office/drawing/2014/main" id="{DAD52C9E-11B8-4BD6-88DF-65E9CB433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74" y="578473"/>
            <a:ext cx="2705013" cy="2705011"/>
          </a:xfrm>
          <a:prstGeom prst="rect">
            <a:avLst/>
          </a:prstGeom>
        </p:spPr>
      </p:pic>
      <p:pic>
        <p:nvPicPr>
          <p:cNvPr id="26" name="Picture 25" descr="A coffee maker on a counter&#10;&#10;Description automatically generated with medium confidence">
            <a:extLst>
              <a:ext uri="{FF2B5EF4-FFF2-40B4-BE49-F238E27FC236}">
                <a16:creationId xmlns:a16="http://schemas.microsoft.com/office/drawing/2014/main" id="{20E586C7-0C15-41CE-9B99-9EB07D56B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0" y="3310892"/>
            <a:ext cx="2705012" cy="27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C7FC-5470-4C14-83BB-8F9D2AB7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55" y="1143000"/>
            <a:ext cx="9660890" cy="1661993"/>
          </a:xfrm>
        </p:spPr>
        <p:txBody>
          <a:bodyPr/>
          <a:lstStyle/>
          <a:p>
            <a:pPr algn="ctr"/>
            <a:r>
              <a:rPr lang="en-US" sz="5400" dirty="0"/>
              <a:t>What’s New/Trending in Electrics?</a:t>
            </a:r>
          </a:p>
        </p:txBody>
      </p:sp>
    </p:spTree>
    <p:extLst>
      <p:ext uri="{BB962C8B-B14F-4D97-AF65-F5344CB8AC3E}">
        <p14:creationId xmlns:p14="http://schemas.microsoft.com/office/powerpoint/2010/main" val="20535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7275" y="1905000"/>
            <a:ext cx="24574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Coffee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21266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2663</Words>
  <Application>Microsoft Macintosh PowerPoint</Application>
  <PresentationFormat>Widescreen</PresentationFormat>
  <Paragraphs>505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Arial Nova Light</vt:lpstr>
      <vt:lpstr>Calibri</vt:lpstr>
      <vt:lpstr>Calibri Light</vt:lpstr>
      <vt:lpstr>Myanmar Text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Business Review</vt:lpstr>
      <vt:lpstr>2022 Summer Discount  Program</vt:lpstr>
      <vt:lpstr>PowerPoint Presentation</vt:lpstr>
      <vt:lpstr>PowerPoint Presentation</vt:lpstr>
      <vt:lpstr>What’s New/Trending in Electrics?</vt:lpstr>
      <vt:lpstr>Coffee</vt:lpstr>
      <vt:lpstr>Grind and Brew Single Serve Coffeemaker DGB-2W</vt:lpstr>
      <vt:lpstr>Programmable 5-cup Percolator &amp; Kettle</vt:lpstr>
      <vt:lpstr>Cuisinart® Classic 12-cup Percolator</vt:lpstr>
      <vt:lpstr>Coffee Center® Barista Bar 4-in-1 Coffeemaker</vt:lpstr>
      <vt:lpstr>Food Processors</vt:lpstr>
      <vt:lpstr>Core Custom™ 10 / 13-Cup Food Processors FP-110 / FP-130</vt:lpstr>
      <vt:lpstr>Cuisinart Core Essentials™</vt:lpstr>
      <vt:lpstr>Toasters</vt:lpstr>
      <vt:lpstr>Motorized 2-Slice / 4-Slice Toasters CPT-520/540</vt:lpstr>
      <vt:lpstr>AirFryers</vt:lpstr>
      <vt:lpstr>Compact AirFryer Toaster Oven TOA-26</vt:lpstr>
      <vt:lpstr>Large AirFryer Toaster Oven TOA-95</vt:lpstr>
      <vt:lpstr>AirFryer Toaster Oven With Grill TOA-70</vt:lpstr>
      <vt:lpstr>Waffle Makers</vt:lpstr>
      <vt:lpstr>Stuffed Waffle Maker WAF-S100</vt:lpstr>
      <vt:lpstr>Popcorn Makers</vt:lpstr>
      <vt:lpstr>Easypop™ Hot Air Popcorn Maker  CPM-150</vt:lpstr>
      <vt:lpstr>Classic Style Popcorn Maker  CPM-28</vt:lpstr>
      <vt:lpstr>Stand Mixers</vt:lpstr>
      <vt:lpstr>Precision Master Pro 5.5-quart Digital Stand Mixer</vt:lpstr>
      <vt:lpstr>Blenders</vt:lpstr>
      <vt:lpstr>Compact Blender And Juice Extractor Combo  CBJ-450</vt:lpstr>
      <vt:lpstr>Non-Electrics</vt:lpstr>
      <vt:lpstr>11pc. Matte White Stainless Set MW89-11</vt:lpstr>
      <vt:lpstr>Matte White Stainless Open Stock</vt:lpstr>
      <vt:lpstr>Greenchef® Ceramica® XT Non-Stick Set</vt:lpstr>
      <vt:lpstr>Classic Cast Iron 2-in-1 Multipurpose Set </vt:lpstr>
      <vt:lpstr>Chef’s Classic™ 6 Qt. Stainless Steel Pasta Pot w/ Straining Cover</vt:lpstr>
      <vt:lpstr>PowerPoint Presentation</vt:lpstr>
      <vt:lpstr>GARLIC SLICER &amp; GRATER CTG-00-GS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Gourmet Catalog</dc:creator>
  <cp:lastModifiedBy>Gourmet Catalog</cp:lastModifiedBy>
  <cp:revision>6</cp:revision>
  <dcterms:created xsi:type="dcterms:W3CDTF">2022-07-21T15:36:42Z</dcterms:created>
  <dcterms:modified xsi:type="dcterms:W3CDTF">2022-07-21T18:31:41Z</dcterms:modified>
</cp:coreProperties>
</file>